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56" r:id="rId7"/>
    <p:sldMasterId id="2147483768" r:id="rId8"/>
    <p:sldMasterId id="2147483780" r:id="rId9"/>
    <p:sldMasterId id="2147483792" r:id="rId10"/>
    <p:sldMasterId id="2147483804" r:id="rId11"/>
  </p:sldMasterIdLst>
  <p:sldIdLst>
    <p:sldId id="332" r:id="rId12"/>
    <p:sldId id="256" r:id="rId13"/>
    <p:sldId id="257" r:id="rId14"/>
    <p:sldId id="258" r:id="rId15"/>
    <p:sldId id="259" r:id="rId16"/>
    <p:sldId id="260" r:id="rId17"/>
    <p:sldId id="261" r:id="rId18"/>
    <p:sldId id="262" r:id="rId19"/>
    <p:sldId id="264" r:id="rId20"/>
    <p:sldId id="330" r:id="rId21"/>
    <p:sldId id="265" r:id="rId22"/>
    <p:sldId id="266" r:id="rId23"/>
    <p:sldId id="267" r:id="rId24"/>
    <p:sldId id="268" r:id="rId25"/>
    <p:sldId id="269" r:id="rId26"/>
    <p:sldId id="270" r:id="rId27"/>
    <p:sldId id="271" r:id="rId28"/>
    <p:sldId id="272" r:id="rId29"/>
    <p:sldId id="273" r:id="rId30"/>
    <p:sldId id="276" r:id="rId31"/>
    <p:sldId id="277" r:id="rId32"/>
    <p:sldId id="279" r:id="rId33"/>
    <p:sldId id="280" r:id="rId34"/>
    <p:sldId id="281" r:id="rId35"/>
    <p:sldId id="282" r:id="rId36"/>
    <p:sldId id="283" r:id="rId37"/>
    <p:sldId id="284" r:id="rId38"/>
    <p:sldId id="285" r:id="rId39"/>
    <p:sldId id="286" r:id="rId40"/>
    <p:sldId id="287" r:id="rId41"/>
    <p:sldId id="289" r:id="rId42"/>
    <p:sldId id="336" r:id="rId43"/>
    <p:sldId id="288" r:id="rId44"/>
    <p:sldId id="290" r:id="rId45"/>
    <p:sldId id="291" r:id="rId46"/>
    <p:sldId id="293" r:id="rId47"/>
    <p:sldId id="294" r:id="rId48"/>
    <p:sldId id="295" r:id="rId49"/>
    <p:sldId id="296" r:id="rId50"/>
    <p:sldId id="297" r:id="rId51"/>
    <p:sldId id="299" r:id="rId52"/>
    <p:sldId id="301" r:id="rId53"/>
    <p:sldId id="300" r:id="rId54"/>
    <p:sldId id="302" r:id="rId55"/>
    <p:sldId id="303" r:id="rId56"/>
    <p:sldId id="304" r:id="rId57"/>
    <p:sldId id="305" r:id="rId58"/>
    <p:sldId id="306" r:id="rId59"/>
    <p:sldId id="326" r:id="rId60"/>
    <p:sldId id="307" r:id="rId61"/>
    <p:sldId id="309" r:id="rId62"/>
    <p:sldId id="310" r:id="rId63"/>
    <p:sldId id="311" r:id="rId64"/>
    <p:sldId id="313" r:id="rId65"/>
    <p:sldId id="327" r:id="rId66"/>
    <p:sldId id="314" r:id="rId67"/>
    <p:sldId id="328" r:id="rId68"/>
    <p:sldId id="329" r:id="rId69"/>
    <p:sldId id="33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29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84"/>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D1E06B0-CEEC-9A46-9A46-9D844870F858}" type="datetimeFigureOut">
              <a:rPr lang="en-US" smtClean="0"/>
              <a:t>1/12/2025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301B402-47E5-024F-B326-7697872BE8CA}" type="slidenum">
              <a:rPr lang="en-US" smtClean="0"/>
              <a:t>‹#›</a:t>
            </a:fld>
            <a:endParaRPr lang="en-US"/>
          </a:p>
        </p:txBody>
      </p:sp>
      <p:sp>
        <p:nvSpPr>
          <p:cNvPr id="7" name="Rectangle 6"/>
          <p:cNvSpPr/>
          <p:nvPr/>
        </p:nvSpPr>
        <p:spPr>
          <a:xfrm>
            <a:off x="83911" y="1449332"/>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59"/>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6"/>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D1E06B0-CEEC-9A46-9A46-9D844870F858}" type="datetimeFigureOut">
              <a:rPr lang="en-US" smtClean="0"/>
              <a:t>1/12/2025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301B402-47E5-024F-B326-7697872BE8CA}" type="slidenum">
              <a:rPr lang="en-US" smtClean="0"/>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3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72"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9"/>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70" y="1444299"/>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a:xfrm>
            <a:off x="5840100" y="6407949"/>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301B402-47E5-024F-B326-7697872BE8CA}" type="slidenum">
              <a:rPr lang="en-US" smtClean="0"/>
              <a:t>‹#›</a:t>
            </a:fld>
            <a:endParaRPr lang="en-US"/>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3"/>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0"/>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69"/>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5"/>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1B402-47E5-024F-B326-7697872BE8C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1E06B0-CEEC-9A46-9A46-9D844870F858}"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1B402-47E5-024F-B326-7697872BE8CA}"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1E06B0-CEEC-9A46-9A46-9D844870F858}"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E06B0-CEEC-9A46-9A46-9D844870F858}"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1B402-47E5-024F-B326-7697872BE8CA}"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29"/>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7"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1E06B0-CEEC-9A46-9A46-9D844870F858}"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1E06B0-CEEC-9A46-9A46-9D844870F858}"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E06B0-CEEC-9A46-9A46-9D844870F858}"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18"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1B402-47E5-024F-B326-7697872BE8CA}"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D1E06B0-CEEC-9A46-9A46-9D844870F858}" type="datetimeFigureOut">
              <a:rPr lang="en-US" smtClean="0"/>
              <a:t>1/12/2025</a:t>
            </a:fld>
            <a:endParaRPr lang="en-US"/>
          </a:p>
        </p:txBody>
      </p:sp>
      <p:sp>
        <p:nvSpPr>
          <p:cNvPr id="9" name="Slide Number Placeholder 8"/>
          <p:cNvSpPr>
            <a:spLocks noGrp="1"/>
          </p:cNvSpPr>
          <p:nvPr>
            <p:ph type="sldNum" sz="quarter" idx="11"/>
          </p:nvPr>
        </p:nvSpPr>
        <p:spPr/>
        <p:txBody>
          <a:bodyPr/>
          <a:lstStyle/>
          <a:p>
            <a:fld id="{8301B402-47E5-024F-B326-7697872BE8C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7"/>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6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Tree>
    <p:extLst>
      <p:ext uri="{BB962C8B-B14F-4D97-AF65-F5344CB8AC3E}">
        <p14:creationId xmlns:p14="http://schemas.microsoft.com/office/powerpoint/2010/main" val="1127710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Tree>
    <p:extLst>
      <p:ext uri="{BB962C8B-B14F-4D97-AF65-F5344CB8AC3E}">
        <p14:creationId xmlns:p14="http://schemas.microsoft.com/office/powerpoint/2010/main" val="3441038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Tree>
    <p:extLst>
      <p:ext uri="{BB962C8B-B14F-4D97-AF65-F5344CB8AC3E}">
        <p14:creationId xmlns:p14="http://schemas.microsoft.com/office/powerpoint/2010/main" val="3391549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1B402-47E5-024F-B326-7697872BE8CA}" type="slidenum">
              <a:rPr lang="en-US" smtClean="0"/>
              <a:t>‹#›</a:t>
            </a:fld>
            <a:endParaRPr lang="en-US"/>
          </a:p>
        </p:txBody>
      </p:sp>
    </p:spTree>
    <p:extLst>
      <p:ext uri="{BB962C8B-B14F-4D97-AF65-F5344CB8AC3E}">
        <p14:creationId xmlns:p14="http://schemas.microsoft.com/office/powerpoint/2010/main" val="1129253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1E06B0-CEEC-9A46-9A46-9D844870F858}"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1B402-47E5-024F-B326-7697872BE8CA}" type="slidenum">
              <a:rPr lang="en-US" smtClean="0"/>
              <a:t>‹#›</a:t>
            </a:fld>
            <a:endParaRPr lang="en-US"/>
          </a:p>
        </p:txBody>
      </p:sp>
    </p:spTree>
    <p:extLst>
      <p:ext uri="{BB962C8B-B14F-4D97-AF65-F5344CB8AC3E}">
        <p14:creationId xmlns:p14="http://schemas.microsoft.com/office/powerpoint/2010/main" val="3184403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1E06B0-CEEC-9A46-9A46-9D844870F858}"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1B402-47E5-024F-B326-7697872BE8CA}" type="slidenum">
              <a:rPr lang="en-US" smtClean="0"/>
              <a:t>‹#›</a:t>
            </a:fld>
            <a:endParaRPr lang="en-US"/>
          </a:p>
        </p:txBody>
      </p:sp>
    </p:spTree>
    <p:extLst>
      <p:ext uri="{BB962C8B-B14F-4D97-AF65-F5344CB8AC3E}">
        <p14:creationId xmlns:p14="http://schemas.microsoft.com/office/powerpoint/2010/main" val="2269778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E06B0-CEEC-9A46-9A46-9D844870F858}"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1B402-47E5-024F-B326-7697872BE8CA}" type="slidenum">
              <a:rPr lang="en-US" smtClean="0"/>
              <a:t>‹#›</a:t>
            </a:fld>
            <a:endParaRPr lang="en-US"/>
          </a:p>
        </p:txBody>
      </p:sp>
    </p:spTree>
    <p:extLst>
      <p:ext uri="{BB962C8B-B14F-4D97-AF65-F5344CB8AC3E}">
        <p14:creationId xmlns:p14="http://schemas.microsoft.com/office/powerpoint/2010/main" val="393749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84"/>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29"/>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214" y="2341504"/>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94"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8301B402-47E5-024F-B326-7697872BE8C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0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1B402-47E5-024F-B326-7697872BE8CA}" type="slidenum">
              <a:rPr lang="en-US" smtClean="0"/>
              <a:t>‹#›</a:t>
            </a:fld>
            <a:endParaRPr lang="en-US"/>
          </a:p>
        </p:txBody>
      </p:sp>
    </p:spTree>
    <p:extLst>
      <p:ext uri="{BB962C8B-B14F-4D97-AF65-F5344CB8AC3E}">
        <p14:creationId xmlns:p14="http://schemas.microsoft.com/office/powerpoint/2010/main" val="2071514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1B402-47E5-024F-B326-7697872BE8CA}" type="slidenum">
              <a:rPr lang="en-US" smtClean="0"/>
              <a:t>‹#›</a:t>
            </a:fld>
            <a:endParaRPr lang="en-US"/>
          </a:p>
        </p:txBody>
      </p:sp>
    </p:spTree>
    <p:extLst>
      <p:ext uri="{BB962C8B-B14F-4D97-AF65-F5344CB8AC3E}">
        <p14:creationId xmlns:p14="http://schemas.microsoft.com/office/powerpoint/2010/main" val="3898814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Tree>
    <p:extLst>
      <p:ext uri="{BB962C8B-B14F-4D97-AF65-F5344CB8AC3E}">
        <p14:creationId xmlns:p14="http://schemas.microsoft.com/office/powerpoint/2010/main" val="2789020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89"/>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89"/>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Tree>
    <p:extLst>
      <p:ext uri="{BB962C8B-B14F-4D97-AF65-F5344CB8AC3E}">
        <p14:creationId xmlns:p14="http://schemas.microsoft.com/office/powerpoint/2010/main" val="1526460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28"/>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D1E06B0-CEEC-9A46-9A46-9D844870F858}" type="datetimeFigureOut">
              <a:rPr lang="en-US" smtClean="0"/>
              <a:t>1/12/2025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301B402-47E5-024F-B326-7697872BE8CA}"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86"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321"/>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85" y="1444321"/>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1B402-47E5-024F-B326-7697872BE8CA}" type="slidenum">
              <a:rPr lang="en-US" smtClean="0"/>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a:xfrm>
            <a:off x="5840111" y="6407971"/>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301B402-47E5-024F-B326-7697872BE8CA}" type="slidenum">
              <a:rPr lang="en-US" smtClean="0"/>
              <a:t>‹#›</a:t>
            </a:fld>
            <a:endParaRPr lang="en-US"/>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6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3"/>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67"/>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D1E06B0-CEEC-9A46-9A46-9D844870F858}"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1B402-47E5-024F-B326-7697872BE8CA}" type="slidenum">
              <a:rPr lang="en-US" smtClean="0"/>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3"/>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28"/>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64"/>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65"/>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3D1E06B0-CEEC-9A46-9A46-9D844870F858}" type="datetimeFigureOut">
              <a:rPr lang="en-US" smtClean="0"/>
              <a:t>1/12/2025</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8301B402-47E5-024F-B326-7697872BE8C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D1E06B0-CEEC-9A46-9A46-9D844870F858}" type="datetimeFigureOut">
              <a:rPr lang="en-US" smtClean="0"/>
              <a:t>1/12/2025</a:t>
            </a:fld>
            <a:endParaRPr lang="en-US"/>
          </a:p>
        </p:txBody>
      </p:sp>
      <p:sp>
        <p:nvSpPr>
          <p:cNvPr id="9" name="Slide Number Placeholder 8"/>
          <p:cNvSpPr>
            <a:spLocks noGrp="1"/>
          </p:cNvSpPr>
          <p:nvPr>
            <p:ph type="sldNum" sz="quarter" idx="15"/>
          </p:nvPr>
        </p:nvSpPr>
        <p:spPr/>
        <p:txBody>
          <a:bodyPr rtlCol="0"/>
          <a:lstStyle/>
          <a:p>
            <a:fld id="{8301B402-47E5-024F-B326-7697872BE8CA}"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787488" y="4928702"/>
            <a:ext cx="812800" cy="517524"/>
          </a:xfrm>
        </p:spPr>
        <p:txBody>
          <a:bodyPr/>
          <a:lstStyle/>
          <a:p>
            <a:fld id="{8301B402-47E5-024F-B326-7697872BE8C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1B402-47E5-024F-B326-7697872BE8CA}" type="slidenum">
              <a:rPr lang="en-US" smtClean="0"/>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E06B0-CEEC-9A46-9A46-9D844870F858}"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D1E06B0-CEEC-9A46-9A46-9D844870F858}"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1B402-47E5-024F-B326-7697872BE8CA}" type="slidenum">
              <a:rPr lang="en-US" smtClean="0"/>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D1E06B0-CEEC-9A46-9A46-9D844870F858}" type="datetimeFigureOut">
              <a:rPr lang="en-US" smtClean="0"/>
              <a:t>1/12/2025</a:t>
            </a:fld>
            <a:endParaRPr lang="en-US"/>
          </a:p>
        </p:txBody>
      </p:sp>
      <p:sp>
        <p:nvSpPr>
          <p:cNvPr id="7" name="Slide Number Placeholder 6"/>
          <p:cNvSpPr>
            <a:spLocks noGrp="1"/>
          </p:cNvSpPr>
          <p:nvPr>
            <p:ph type="sldNum" sz="quarter" idx="11"/>
          </p:nvPr>
        </p:nvSpPr>
        <p:spPr/>
        <p:txBody>
          <a:bodyPr rtlCol="0"/>
          <a:lstStyle/>
          <a:p>
            <a:fld id="{8301B402-47E5-024F-B326-7697872BE8CA}"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E06B0-CEEC-9A46-9A46-9D844870F858}"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D1E06B0-CEEC-9A46-9A46-9D844870F858}" type="datetimeFigureOut">
              <a:rPr lang="en-US" smtClean="0"/>
              <a:t>1/12/2025</a:t>
            </a:fld>
            <a:endParaRPr lang="en-US"/>
          </a:p>
        </p:txBody>
      </p:sp>
      <p:sp>
        <p:nvSpPr>
          <p:cNvPr id="22" name="Slide Number Placeholder 21"/>
          <p:cNvSpPr>
            <a:spLocks noGrp="1"/>
          </p:cNvSpPr>
          <p:nvPr>
            <p:ph type="sldNum" sz="quarter" idx="15"/>
          </p:nvPr>
        </p:nvSpPr>
        <p:spPr/>
        <p:txBody>
          <a:bodyPr rtlCol="0"/>
          <a:lstStyle/>
          <a:p>
            <a:fld id="{8301B402-47E5-024F-B326-7697872BE8CA}"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D1E06B0-CEEC-9A46-9A46-9D844870F858}" type="datetimeFigureOut">
              <a:rPr lang="en-US" smtClean="0"/>
              <a:t>1/12/2025</a:t>
            </a:fld>
            <a:endParaRPr lang="en-US"/>
          </a:p>
        </p:txBody>
      </p:sp>
      <p:sp>
        <p:nvSpPr>
          <p:cNvPr id="18" name="Slide Number Placeholder 17"/>
          <p:cNvSpPr>
            <a:spLocks noGrp="1"/>
          </p:cNvSpPr>
          <p:nvPr>
            <p:ph type="sldNum" sz="quarter" idx="11"/>
          </p:nvPr>
        </p:nvSpPr>
        <p:spPr/>
        <p:txBody>
          <a:bodyPr rtlCol="0"/>
          <a:lstStyle/>
          <a:p>
            <a:fld id="{8301B402-47E5-024F-B326-7697872BE8CA}"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6"/>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55"/>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9133832" y="0"/>
            <a:ext cx="3058168" cy="6858000"/>
          </a:xfrm>
          <a:prstGeom prst="rect">
            <a:avLst/>
          </a:prstGeom>
        </p:spPr>
      </p:pic>
      <p:sp>
        <p:nvSpPr>
          <p:cNvPr id="3" name="Subtitle 2"/>
          <p:cNvSpPr>
            <a:spLocks noGrp="1"/>
          </p:cNvSpPr>
          <p:nvPr>
            <p:ph type="subTitle" idx="1"/>
          </p:nvPr>
        </p:nvSpPr>
        <p:spPr>
          <a:xfrm>
            <a:off x="3251200" y="3581400"/>
            <a:ext cx="52832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3251200" y="1447800"/>
            <a:ext cx="52832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4777329" y="6426218"/>
            <a:ext cx="3759199" cy="126999"/>
          </a:xfrm>
        </p:spPr>
        <p:txBody>
          <a:bodyPr/>
          <a:lstStyle/>
          <a:p>
            <a:fld id="{3D1E06B0-CEEC-9A46-9A46-9D844870F858}" type="datetimeFigureOut">
              <a:rPr lang="en-US" smtClean="0"/>
              <a:t>1/12/2025</a:t>
            </a:fld>
            <a:endParaRPr lang="en-US"/>
          </a:p>
        </p:txBody>
      </p:sp>
      <p:sp>
        <p:nvSpPr>
          <p:cNvPr id="14" name="Slide Number Placeholder 13"/>
          <p:cNvSpPr>
            <a:spLocks noGrp="1"/>
          </p:cNvSpPr>
          <p:nvPr>
            <p:ph type="sldNum" sz="quarter" idx="11"/>
          </p:nvPr>
        </p:nvSpPr>
        <p:spPr>
          <a:xfrm>
            <a:off x="8553301" y="6400800"/>
            <a:ext cx="609600" cy="152400"/>
          </a:xfrm>
        </p:spPr>
        <p:txBody>
          <a:bodyPr/>
          <a:lstStyle>
            <a:lvl1pPr algn="r">
              <a:defRPr/>
            </a:lvl1pPr>
          </a:lstStyle>
          <a:p>
            <a:fld id="{8301B402-47E5-024F-B326-7697872BE8CA}" type="slidenum">
              <a:rPr lang="en-US" smtClean="0"/>
              <a:t>‹#›</a:t>
            </a:fld>
            <a:endParaRPr lang="en-US"/>
          </a:p>
        </p:txBody>
      </p:sp>
      <p:sp>
        <p:nvSpPr>
          <p:cNvPr id="15" name="Footer Placeholder 14"/>
          <p:cNvSpPr>
            <a:spLocks noGrp="1"/>
          </p:cNvSpPr>
          <p:nvPr>
            <p:ph type="ftr" sz="quarter" idx="12"/>
          </p:nvPr>
        </p:nvSpPr>
        <p:spPr>
          <a:xfrm>
            <a:off x="4775203" y="6296248"/>
            <a:ext cx="3761316"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17"/>
            <a:ext cx="48768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3D1E06B0-CEEC-9A46-9A46-9D844870F858}" type="datetimeFigureOut">
              <a:rPr lang="en-US" smtClean="0"/>
              <a:t>1/12/2025</a:t>
            </a:fld>
            <a:endParaRPr lang="en-US"/>
          </a:p>
        </p:txBody>
      </p:sp>
      <p:sp>
        <p:nvSpPr>
          <p:cNvPr id="11" name="Slide Number Placeholder 10"/>
          <p:cNvSpPr>
            <a:spLocks noGrp="1"/>
          </p:cNvSpPr>
          <p:nvPr>
            <p:ph type="sldNum" sz="quarter" idx="11"/>
          </p:nvPr>
        </p:nvSpPr>
        <p:spPr/>
        <p:txBody>
          <a:bodyPr/>
          <a:lstStyle/>
          <a:p>
            <a:fld id="{8301B402-47E5-024F-B326-7697872BE8CA}"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9144000" y="0"/>
            <a:ext cx="3058168" cy="6858000"/>
          </a:xfrm>
          <a:prstGeom prst="rect">
            <a:avLst/>
          </a:prstGeom>
        </p:spPr>
      </p:pic>
      <p:sp>
        <p:nvSpPr>
          <p:cNvPr id="12" name="Date Placeholder 11"/>
          <p:cNvSpPr>
            <a:spLocks noGrp="1"/>
          </p:cNvSpPr>
          <p:nvPr>
            <p:ph type="dt" sz="half" idx="10"/>
          </p:nvPr>
        </p:nvSpPr>
        <p:spPr>
          <a:xfrm>
            <a:off x="1119729" y="6426218"/>
            <a:ext cx="3759199" cy="126999"/>
          </a:xfrm>
        </p:spPr>
        <p:txBody>
          <a:bodyPr/>
          <a:lstStyle/>
          <a:p>
            <a:fld id="{3D1E06B0-CEEC-9A46-9A46-9D844870F858}" type="datetimeFigureOut">
              <a:rPr lang="en-US" smtClean="0"/>
              <a:t>1/12/2025</a:t>
            </a:fld>
            <a:endParaRPr lang="en-US"/>
          </a:p>
        </p:txBody>
      </p:sp>
      <p:sp>
        <p:nvSpPr>
          <p:cNvPr id="13" name="Slide Number Placeholder 12"/>
          <p:cNvSpPr>
            <a:spLocks noGrp="1"/>
          </p:cNvSpPr>
          <p:nvPr>
            <p:ph type="sldNum" sz="quarter" idx="11"/>
          </p:nvPr>
        </p:nvSpPr>
        <p:spPr>
          <a:xfrm>
            <a:off x="5488517" y="6400800"/>
            <a:ext cx="711200" cy="152400"/>
          </a:xfrm>
        </p:spPr>
        <p:txBody>
          <a:bodyPr/>
          <a:lstStyle/>
          <a:p>
            <a:fld id="{8301B402-47E5-024F-B326-7697872BE8CA}" type="slidenum">
              <a:rPr lang="en-US" smtClean="0"/>
              <a:t>‹#›</a:t>
            </a:fld>
            <a:endParaRPr lang="en-US"/>
          </a:p>
        </p:txBody>
      </p:sp>
      <p:sp>
        <p:nvSpPr>
          <p:cNvPr id="14" name="Footer Placeholder 13"/>
          <p:cNvSpPr>
            <a:spLocks noGrp="1"/>
          </p:cNvSpPr>
          <p:nvPr>
            <p:ph type="ftr" sz="quarter" idx="12"/>
          </p:nvPr>
        </p:nvSpPr>
        <p:spPr>
          <a:xfrm>
            <a:off x="1117603" y="6296248"/>
            <a:ext cx="3761316" cy="152400"/>
          </a:xfrm>
        </p:spPr>
        <p:txBody>
          <a:bodyPr/>
          <a:lstStyle/>
          <a:p>
            <a:endParaRPr lang="en-US"/>
          </a:p>
        </p:txBody>
      </p:sp>
      <p:sp>
        <p:nvSpPr>
          <p:cNvPr id="15" name="Title 14"/>
          <p:cNvSpPr>
            <a:spLocks noGrp="1"/>
          </p:cNvSpPr>
          <p:nvPr>
            <p:ph type="title"/>
          </p:nvPr>
        </p:nvSpPr>
        <p:spPr>
          <a:xfrm>
            <a:off x="609600" y="1828800"/>
            <a:ext cx="42672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609611" y="3578241"/>
            <a:ext cx="4267527"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E06B0-CEEC-9A46-9A46-9D844870F858}"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1B402-47E5-024F-B326-7697872BE8CA}"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3429000"/>
            <a:ext cx="41656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9600" y="457200"/>
            <a:ext cx="41656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6502400" y="457217"/>
            <a:ext cx="37592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3D1E06B0-CEEC-9A46-9A46-9D844870F858}" type="datetimeFigureOut">
              <a:rPr lang="en-US" smtClean="0"/>
              <a:t>1/12/2025</a:t>
            </a:fld>
            <a:endParaRPr lang="en-US"/>
          </a:p>
        </p:txBody>
      </p:sp>
      <p:sp>
        <p:nvSpPr>
          <p:cNvPr id="13" name="Slide Number Placeholder 12"/>
          <p:cNvSpPr>
            <a:spLocks noGrp="1"/>
          </p:cNvSpPr>
          <p:nvPr>
            <p:ph type="sldNum" sz="quarter" idx="11"/>
          </p:nvPr>
        </p:nvSpPr>
        <p:spPr/>
        <p:txBody>
          <a:bodyPr/>
          <a:lstStyle/>
          <a:p>
            <a:fld id="{8301B402-47E5-024F-B326-7697872BE8C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75238"/>
            <a:ext cx="47752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675288"/>
            <a:ext cx="47752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09599" y="3429000"/>
            <a:ext cx="47752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9599" y="3840162"/>
            <a:ext cx="47752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6502400" y="457217"/>
            <a:ext cx="37592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3D1E06B0-CEEC-9A46-9A46-9D844870F858}" type="datetimeFigureOut">
              <a:rPr lang="en-US" smtClean="0"/>
              <a:t>1/12/2025</a:t>
            </a:fld>
            <a:endParaRPr lang="en-US"/>
          </a:p>
        </p:txBody>
      </p:sp>
      <p:sp>
        <p:nvSpPr>
          <p:cNvPr id="14" name="Slide Number Placeholder 13"/>
          <p:cNvSpPr>
            <a:spLocks noGrp="1"/>
          </p:cNvSpPr>
          <p:nvPr>
            <p:ph type="sldNum" sz="quarter" idx="11"/>
          </p:nvPr>
        </p:nvSpPr>
        <p:spPr/>
        <p:txBody>
          <a:bodyPr/>
          <a:lstStyle/>
          <a:p>
            <a:fld id="{8301B402-47E5-024F-B326-7697872BE8CA}"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78400" y="457200"/>
            <a:ext cx="52832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3D1E06B0-CEEC-9A46-9A46-9D844870F858}" type="datetimeFigureOut">
              <a:rPr lang="en-US" smtClean="0"/>
              <a:t>1/12/2025</a:t>
            </a:fld>
            <a:endParaRPr lang="en-US"/>
          </a:p>
        </p:txBody>
      </p:sp>
      <p:sp>
        <p:nvSpPr>
          <p:cNvPr id="10" name="Slide Number Placeholder 9"/>
          <p:cNvSpPr>
            <a:spLocks noGrp="1"/>
          </p:cNvSpPr>
          <p:nvPr>
            <p:ph type="sldNum" sz="quarter" idx="11"/>
          </p:nvPr>
        </p:nvSpPr>
        <p:spPr/>
        <p:txBody>
          <a:bodyPr/>
          <a:lstStyle/>
          <a:p>
            <a:fld id="{8301B402-47E5-024F-B326-7697872BE8CA}"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D1E06B0-CEEC-9A46-9A46-9D844870F858}" type="datetimeFigureOut">
              <a:rPr lang="en-US" smtClean="0"/>
              <a:t>1/12/2025</a:t>
            </a:fld>
            <a:endParaRPr lang="en-US"/>
          </a:p>
        </p:txBody>
      </p:sp>
      <p:sp>
        <p:nvSpPr>
          <p:cNvPr id="9" name="Slide Number Placeholder 8"/>
          <p:cNvSpPr>
            <a:spLocks noGrp="1"/>
          </p:cNvSpPr>
          <p:nvPr>
            <p:ph type="sldNum" sz="quarter" idx="11"/>
          </p:nvPr>
        </p:nvSpPr>
        <p:spPr/>
        <p:txBody>
          <a:bodyPr/>
          <a:lstStyle/>
          <a:p>
            <a:fld id="{8301B402-47E5-024F-B326-7697872BE8C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08800" y="1676417"/>
            <a:ext cx="33528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06400" y="1676400"/>
            <a:ext cx="6266688"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7315200" y="3552372"/>
            <a:ext cx="29464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D1E06B0-CEEC-9A46-9A46-9D844870F858}" type="datetimeFigureOut">
              <a:rPr lang="en-US" smtClean="0"/>
              <a:t>1/12/2025</a:t>
            </a:fld>
            <a:endParaRPr lang="en-US"/>
          </a:p>
        </p:txBody>
      </p:sp>
      <p:sp>
        <p:nvSpPr>
          <p:cNvPr id="16" name="Slide Number Placeholder 15"/>
          <p:cNvSpPr>
            <a:spLocks noGrp="1"/>
          </p:cNvSpPr>
          <p:nvPr>
            <p:ph type="sldNum" sz="quarter" idx="11"/>
          </p:nvPr>
        </p:nvSpPr>
        <p:spPr/>
        <p:txBody>
          <a:bodyPr/>
          <a:lstStyle/>
          <a:p>
            <a:fld id="{8301B402-47E5-024F-B326-7697872BE8C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6411" y="1676400"/>
            <a:ext cx="6262623"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6908800" y="1676400"/>
            <a:ext cx="33528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7315200" y="3552372"/>
            <a:ext cx="29464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3D1E06B0-CEEC-9A46-9A46-9D844870F858}" type="datetimeFigureOut">
              <a:rPr lang="en-US" smtClean="0"/>
              <a:t>1/12/2025</a:t>
            </a:fld>
            <a:endParaRPr lang="en-US"/>
          </a:p>
        </p:txBody>
      </p:sp>
      <p:sp>
        <p:nvSpPr>
          <p:cNvPr id="17" name="Slide Number Placeholder 16"/>
          <p:cNvSpPr>
            <a:spLocks noGrp="1"/>
          </p:cNvSpPr>
          <p:nvPr>
            <p:ph type="sldNum" sz="quarter" idx="11"/>
          </p:nvPr>
        </p:nvSpPr>
        <p:spPr/>
        <p:txBody>
          <a:bodyPr/>
          <a:lstStyle/>
          <a:p>
            <a:fld id="{8301B402-47E5-024F-B326-7697872BE8CA}"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3D1E06B0-CEEC-9A46-9A46-9D844870F858}" type="datetimeFigureOut">
              <a:rPr lang="en-US" smtClean="0"/>
              <a:t>1/12/2025</a:t>
            </a:fld>
            <a:endParaRPr lang="en-US"/>
          </a:p>
        </p:txBody>
      </p:sp>
      <p:sp>
        <p:nvSpPr>
          <p:cNvPr id="14" name="Slide Number Placeholder 13"/>
          <p:cNvSpPr>
            <a:spLocks noGrp="1"/>
          </p:cNvSpPr>
          <p:nvPr>
            <p:ph type="sldNum" sz="quarter" idx="11"/>
          </p:nvPr>
        </p:nvSpPr>
        <p:spPr/>
        <p:txBody>
          <a:bodyPr/>
          <a:lstStyle/>
          <a:p>
            <a:fld id="{8301B402-47E5-024F-B326-7697872BE8C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3D1E06B0-CEEC-9A46-9A46-9D844870F858}" type="datetimeFigureOut">
              <a:rPr lang="en-US" smtClean="0"/>
              <a:t>1/12/2025</a:t>
            </a:fld>
            <a:endParaRPr lang="en-US"/>
          </a:p>
        </p:txBody>
      </p:sp>
      <p:sp>
        <p:nvSpPr>
          <p:cNvPr id="14" name="Slide Number Placeholder 13"/>
          <p:cNvSpPr>
            <a:spLocks noGrp="1"/>
          </p:cNvSpPr>
          <p:nvPr>
            <p:ph type="sldNum" sz="quarter" idx="11"/>
          </p:nvPr>
        </p:nvSpPr>
        <p:spPr/>
        <p:txBody>
          <a:bodyPr/>
          <a:lstStyle/>
          <a:p>
            <a:fld id="{8301B402-47E5-024F-B326-7697872BE8C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16"/>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D1E06B0-CEEC-9A46-9A46-9D844870F858}" type="datetimeFigureOut">
              <a:rPr lang="en-US" smtClean="0"/>
              <a:t>1/12/2025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301B402-47E5-024F-B326-7697872BE8CA}" type="slidenum">
              <a:rPr lang="en-US" smtClean="0"/>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1B402-47E5-024F-B326-7697872BE8CA}" type="slidenum">
              <a:rPr lang="en-US" smtClean="0"/>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78"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309"/>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77" y="1444309"/>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a:xfrm>
            <a:off x="5840106" y="6407959"/>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301B402-47E5-024F-B326-7697872BE8CA}" type="slidenum">
              <a:rPr lang="en-US" smtClean="0"/>
              <a:t>‹#›</a:t>
            </a:fld>
            <a:endParaRPr lang="en-US"/>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5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3"/>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55"/>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1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D1E06B0-CEEC-9A46-9A46-9D844870F858}" type="datetimeFigureOut">
              <a:rPr lang="en-US" smtClean="0"/>
              <a:t>1/12/2025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301B402-47E5-024F-B326-7697872BE8C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8301B402-47E5-024F-B326-7697872BE8CA}" type="slidenum">
              <a:rPr lang="en-US" smtClean="0"/>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7" y="4650503"/>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66" y="4773253"/>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97" y="66704"/>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76"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30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74" y="144430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301B402-47E5-024F-B326-7697872BE8CA}"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D1E06B0-CEEC-9A46-9A46-9D844870F858}" type="datetimeFigureOut">
              <a:rPr lang="en-US" smtClean="0"/>
              <a:t>1/12/2025</a:t>
            </a:fld>
            <a:endParaRPr lang="en-US"/>
          </a:p>
        </p:txBody>
      </p:sp>
      <p:sp>
        <p:nvSpPr>
          <p:cNvPr id="6" name="Footer Placeholder 5"/>
          <p:cNvSpPr>
            <a:spLocks noGrp="1"/>
          </p:cNvSpPr>
          <p:nvPr>
            <p:ph type="ftr" sz="quarter" idx="11"/>
          </p:nvPr>
        </p:nvSpPr>
        <p:spPr>
          <a:xfrm>
            <a:off x="5840104" y="640795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301B402-47E5-024F-B326-7697872BE8CA}" type="slidenum">
              <a:rPr lang="en-US" smtClean="0"/>
              <a:t>‹#›</a:t>
            </a:fld>
            <a:endParaRPr lang="en-US"/>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4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3"/>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5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1E06B0-CEEC-9A46-9A46-9D844870F858}" type="datetimeFigureOut">
              <a:rPr lang="en-US" smtClean="0"/>
              <a:t>1/12/2025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01B402-47E5-024F-B326-7697872BE8C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3D1E06B0-CEEC-9A46-9A46-9D844870F858}" type="datetimeFigureOut">
              <a:rPr lang="en-US" smtClean="0"/>
              <a:t>1/12/2025</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301B402-47E5-024F-B326-7697872BE8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33"/>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3D1E06B0-CEEC-9A46-9A46-9D844870F858}" type="datetimeFigureOut">
              <a:rPr lang="en-US" smtClean="0"/>
              <a:t>1/12/2025</a:t>
            </a:fld>
            <a:endParaRPr lang="en-US"/>
          </a:p>
        </p:txBody>
      </p:sp>
      <p:sp>
        <p:nvSpPr>
          <p:cNvPr id="22" name="Footer Placeholder 21"/>
          <p:cNvSpPr>
            <a:spLocks noGrp="1"/>
          </p:cNvSpPr>
          <p:nvPr>
            <p:ph type="ftr" sz="quarter" idx="3"/>
          </p:nvPr>
        </p:nvSpPr>
        <p:spPr>
          <a:xfrm>
            <a:off x="5840100" y="6407949"/>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9"/>
            <a:ext cx="487680" cy="365125"/>
          </a:xfrm>
          <a:prstGeom prst="rect">
            <a:avLst/>
          </a:prstGeom>
        </p:spPr>
        <p:txBody>
          <a:bodyPr vert="horz" anchor="b"/>
          <a:lstStyle>
            <a:lvl1pPr algn="r" eaLnBrk="1" latinLnBrk="0" hangingPunct="1">
              <a:defRPr kumimoji="0" sz="1000" b="0">
                <a:solidFill>
                  <a:schemeClr val="tx1"/>
                </a:solidFill>
              </a:defRPr>
            </a:lvl1pPr>
            <a:extLst/>
          </a:lstStyle>
          <a:p>
            <a:fld id="{8301B402-47E5-024F-B326-7697872BE8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D1E06B0-CEEC-9A46-9A46-9D844870F858}" type="datetimeFigureOut">
              <a:rPr lang="en-US" smtClean="0"/>
              <a:t>1/12/2025</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301B402-47E5-024F-B326-7697872BE8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301B402-47E5-024F-B326-7697872BE8CA}" type="slidenum">
              <a:rPr lang="en-US" smtClean="0"/>
              <a:t>‹#›</a:t>
            </a:fld>
            <a:endParaRPr lang="en-US"/>
          </a:p>
        </p:txBody>
      </p:sp>
      <p:sp>
        <p:nvSpPr>
          <p:cNvPr id="5" name="Footer Placeholder 4"/>
          <p:cNvSpPr>
            <a:spLocks noGrp="1"/>
          </p:cNvSpPr>
          <p:nvPr>
            <p:ph type="ftr" sz="quarter" idx="3"/>
          </p:nvPr>
        </p:nvSpPr>
        <p:spPr>
          <a:xfrm rot="16200000">
            <a:off x="10510446"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87"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3D1E06B0-CEEC-9A46-9A46-9D844870F858}" type="datetimeFigureOut">
              <a:rPr lang="en-US" smtClean="0"/>
              <a:t>1/12/2025</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40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E06B0-CEEC-9A46-9A46-9D844870F858}" type="datetimeFigureOut">
              <a:rPr lang="en-US" smtClean="0"/>
              <a:t>1/12/2025</a:t>
            </a:fld>
            <a:endParaRPr lang="en-US"/>
          </a:p>
        </p:txBody>
      </p:sp>
      <p:sp>
        <p:nvSpPr>
          <p:cNvPr id="5" name="Footer Placeholder 4"/>
          <p:cNvSpPr>
            <a:spLocks noGrp="1"/>
          </p:cNvSpPr>
          <p:nvPr>
            <p:ph type="ftr" sz="quarter" idx="3"/>
          </p:nvPr>
        </p:nvSpPr>
        <p:spPr>
          <a:xfrm>
            <a:off x="4165600" y="635640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4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1B402-47E5-024F-B326-7697872BE8CA}" type="slidenum">
              <a:rPr lang="en-US" smtClean="0"/>
              <a:t>‹#›</a:t>
            </a:fld>
            <a:endParaRPr lang="en-US"/>
          </a:p>
        </p:txBody>
      </p:sp>
    </p:spTree>
    <p:extLst>
      <p:ext uri="{BB962C8B-B14F-4D97-AF65-F5344CB8AC3E}">
        <p14:creationId xmlns:p14="http://schemas.microsoft.com/office/powerpoint/2010/main" val="35883988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6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36"/>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3D1E06B0-CEEC-9A46-9A46-9D844870F858}" type="datetimeFigureOut">
              <a:rPr lang="en-US" smtClean="0"/>
              <a:t>1/12/2025</a:t>
            </a:fld>
            <a:endParaRPr lang="en-US"/>
          </a:p>
        </p:txBody>
      </p:sp>
      <p:sp>
        <p:nvSpPr>
          <p:cNvPr id="22" name="Footer Placeholder 21"/>
          <p:cNvSpPr>
            <a:spLocks noGrp="1"/>
          </p:cNvSpPr>
          <p:nvPr>
            <p:ph type="ftr" sz="quarter" idx="3"/>
          </p:nvPr>
        </p:nvSpPr>
        <p:spPr>
          <a:xfrm>
            <a:off x="5840111" y="6407971"/>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71"/>
            <a:ext cx="487680" cy="365125"/>
          </a:xfrm>
          <a:prstGeom prst="rect">
            <a:avLst/>
          </a:prstGeom>
        </p:spPr>
        <p:txBody>
          <a:bodyPr vert="horz" anchor="b"/>
          <a:lstStyle>
            <a:lvl1pPr algn="r" eaLnBrk="1" latinLnBrk="0" hangingPunct="1">
              <a:defRPr kumimoji="0" sz="1000" b="0">
                <a:solidFill>
                  <a:schemeClr val="tx1"/>
                </a:solidFill>
              </a:defRPr>
            </a:lvl1pPr>
            <a:extLst/>
          </a:lstStyle>
          <a:p>
            <a:fld id="{8301B402-47E5-024F-B326-7697872BE8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0"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25091" y="21106"/>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350512"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D1E06B0-CEEC-9A46-9A46-9D844870F858}" type="datetimeFigureOut">
              <a:rPr lang="en-US" smtClean="0"/>
              <a:t>1/12/2025</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301B402-47E5-024F-B326-7697872BE8CA}" type="slidenum">
              <a:rPr lang="en-US" smtClean="0"/>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3D1E06B0-CEEC-9A46-9A46-9D844870F858}" type="datetimeFigureOut">
              <a:rPr lang="en-US" smtClean="0"/>
              <a:t>1/12/2025</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8301B402-47E5-024F-B326-7697872BE8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11764927" y="0"/>
            <a:ext cx="427076" cy="6858000"/>
          </a:xfrm>
          <a:prstGeom prst="rect">
            <a:avLst/>
          </a:prstGeom>
        </p:spPr>
      </p:pic>
      <p:sp>
        <p:nvSpPr>
          <p:cNvPr id="2" name="Title Placeholder 1"/>
          <p:cNvSpPr>
            <a:spLocks noGrp="1"/>
          </p:cNvSpPr>
          <p:nvPr>
            <p:ph type="title"/>
          </p:nvPr>
        </p:nvSpPr>
        <p:spPr>
          <a:xfrm>
            <a:off x="6502400" y="457200"/>
            <a:ext cx="37592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457217"/>
            <a:ext cx="48768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10363200" y="6400800"/>
            <a:ext cx="7112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8301B402-47E5-024F-B326-7697872BE8CA}" type="slidenum">
              <a:rPr lang="en-US" smtClean="0"/>
              <a:t>‹#›</a:t>
            </a:fld>
            <a:endParaRPr lang="en-US"/>
          </a:p>
        </p:txBody>
      </p:sp>
      <p:sp>
        <p:nvSpPr>
          <p:cNvPr id="9" name="Date Placeholder 8"/>
          <p:cNvSpPr>
            <a:spLocks noGrp="1"/>
          </p:cNvSpPr>
          <p:nvPr>
            <p:ph type="dt" sz="half" idx="2"/>
          </p:nvPr>
        </p:nvSpPr>
        <p:spPr>
          <a:xfrm>
            <a:off x="6502413" y="6426218"/>
            <a:ext cx="37591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3D1E06B0-CEEC-9A46-9A46-9D844870F858}" type="datetimeFigureOut">
              <a:rPr lang="en-US" smtClean="0"/>
              <a:t>1/12/2025</a:t>
            </a:fld>
            <a:endParaRPr lang="en-US"/>
          </a:p>
        </p:txBody>
      </p:sp>
      <p:sp>
        <p:nvSpPr>
          <p:cNvPr id="10" name="Footer Placeholder 9"/>
          <p:cNvSpPr>
            <a:spLocks noGrp="1"/>
          </p:cNvSpPr>
          <p:nvPr>
            <p:ph type="ftr" sz="quarter" idx="3"/>
          </p:nvPr>
        </p:nvSpPr>
        <p:spPr>
          <a:xfrm>
            <a:off x="6500287" y="6296248"/>
            <a:ext cx="3761316"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5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36"/>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3D1E06B0-CEEC-9A46-9A46-9D844870F858}" type="datetimeFigureOut">
              <a:rPr lang="en-US" smtClean="0"/>
              <a:t>1/12/2025</a:t>
            </a:fld>
            <a:endParaRPr lang="en-US"/>
          </a:p>
        </p:txBody>
      </p:sp>
      <p:sp>
        <p:nvSpPr>
          <p:cNvPr id="22" name="Footer Placeholder 21"/>
          <p:cNvSpPr>
            <a:spLocks noGrp="1"/>
          </p:cNvSpPr>
          <p:nvPr>
            <p:ph type="ftr" sz="quarter" idx="3"/>
          </p:nvPr>
        </p:nvSpPr>
        <p:spPr>
          <a:xfrm>
            <a:off x="5840106" y="6407959"/>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59"/>
            <a:ext cx="487680" cy="365125"/>
          </a:xfrm>
          <a:prstGeom prst="rect">
            <a:avLst/>
          </a:prstGeom>
        </p:spPr>
        <p:txBody>
          <a:bodyPr vert="horz" anchor="b"/>
          <a:lstStyle>
            <a:lvl1pPr algn="r" eaLnBrk="1" latinLnBrk="0" hangingPunct="1">
              <a:defRPr kumimoji="0" sz="1000" b="0">
                <a:solidFill>
                  <a:schemeClr val="tx1"/>
                </a:solidFill>
              </a:defRPr>
            </a:lvl1pPr>
            <a:extLst/>
          </a:lstStyle>
          <a:p>
            <a:fld id="{8301B402-47E5-024F-B326-7697872BE8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4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36"/>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3D1E06B0-CEEC-9A46-9A46-9D844870F858}" type="datetimeFigureOut">
              <a:rPr lang="en-US" smtClean="0"/>
              <a:t>1/12/2025</a:t>
            </a:fld>
            <a:endParaRPr lang="en-US"/>
          </a:p>
        </p:txBody>
      </p:sp>
      <p:sp>
        <p:nvSpPr>
          <p:cNvPr id="22" name="Footer Placeholder 21"/>
          <p:cNvSpPr>
            <a:spLocks noGrp="1"/>
          </p:cNvSpPr>
          <p:nvPr>
            <p:ph type="ftr" sz="quarter" idx="3"/>
          </p:nvPr>
        </p:nvSpPr>
        <p:spPr>
          <a:xfrm>
            <a:off x="5840104" y="640795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55"/>
            <a:ext cx="487680" cy="365125"/>
          </a:xfrm>
          <a:prstGeom prst="rect">
            <a:avLst/>
          </a:prstGeom>
        </p:spPr>
        <p:txBody>
          <a:bodyPr vert="horz" anchor="b"/>
          <a:lstStyle>
            <a:lvl1pPr algn="r" eaLnBrk="1" latinLnBrk="0" hangingPunct="1">
              <a:defRPr kumimoji="0" sz="1000" b="0">
                <a:solidFill>
                  <a:schemeClr val="tx1"/>
                </a:solidFill>
              </a:defRPr>
            </a:lvl1pPr>
            <a:extLst/>
          </a:lstStyle>
          <a:p>
            <a:fld id="{8301B402-47E5-024F-B326-7697872BE8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75" y="25440"/>
            <a:ext cx="12221727" cy="6629399"/>
          </a:xfrm>
          <a:prstGeom prst="rect">
            <a:avLst/>
          </a:prstGeom>
        </p:spPr>
      </p:pic>
    </p:spTree>
    <p:extLst>
      <p:ext uri="{BB962C8B-B14F-4D97-AF65-F5344CB8AC3E}">
        <p14:creationId xmlns:p14="http://schemas.microsoft.com/office/powerpoint/2010/main" val="290053443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2E3ECFA-6863-610B-0801-B5A267ACCEC5}"/>
              </a:ext>
            </a:extLst>
          </p:cNvPr>
          <p:cNvSpPr>
            <a:spLocks noGrp="1"/>
          </p:cNvSpPr>
          <p:nvPr>
            <p:ph idx="1"/>
          </p:nvPr>
        </p:nvSpPr>
        <p:spPr>
          <a:xfrm>
            <a:off x="635000" y="941107"/>
            <a:ext cx="10515600" cy="4351338"/>
          </a:xfrm>
        </p:spPr>
        <p:txBody>
          <a:bodyPr anchor="ctr">
            <a:normAutofit/>
          </a:bodyPr>
          <a:lstStyle/>
          <a:p>
            <a:pPr marL="0" indent="0" algn="ctr">
              <a:buNone/>
            </a:pPr>
            <a:r>
              <a:rPr lang="en-US" sz="5400" b="1" i="1" dirty="0">
                <a:solidFill>
                  <a:srgbClr val="0070C0"/>
                </a:solidFill>
                <a:latin typeface="Arial" panose="020B0604020202020204" pitchFamily="34" charset="0"/>
                <a:cs typeface="Arial" panose="020B0604020202020204" pitchFamily="34" charset="0"/>
              </a:rPr>
              <a:t>How the heart affects the liver?</a:t>
            </a:r>
          </a:p>
        </p:txBody>
      </p:sp>
    </p:spTree>
    <p:extLst>
      <p:ext uri="{BB962C8B-B14F-4D97-AF65-F5344CB8AC3E}">
        <p14:creationId xmlns:p14="http://schemas.microsoft.com/office/powerpoint/2010/main" val="17469203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D4E852-3DCB-BDC7-483B-9302BFED124A}"/>
              </a:ext>
            </a:extLst>
          </p:cNvPr>
          <p:cNvSpPr>
            <a:spLocks noGrp="1"/>
          </p:cNvSpPr>
          <p:nvPr>
            <p:ph idx="1"/>
          </p:nvPr>
        </p:nvSpPr>
        <p:spPr>
          <a:xfrm>
            <a:off x="286873" y="990600"/>
            <a:ext cx="11534587" cy="5691094"/>
          </a:xfrm>
        </p:spPr>
        <p:txBody>
          <a:bodyPr>
            <a:normAutofit fontScale="77500" lnSpcReduction="20000"/>
          </a:bodyPr>
          <a:lstStyle/>
          <a:p>
            <a:pPr marL="0" indent="0">
              <a:lnSpc>
                <a:spcPct val="160000"/>
              </a:lnSpc>
              <a:buNone/>
            </a:pPr>
            <a:r>
              <a:rPr lang="en-US" sz="3400" b="1" i="1" dirty="0">
                <a:solidFill>
                  <a:schemeClr val="accent5">
                    <a:lumMod val="50000"/>
                  </a:schemeClr>
                </a:solidFill>
                <a:latin typeface="Arial" panose="020B0604020202020204" pitchFamily="34" charset="0"/>
                <a:cs typeface="Arial" panose="020B0604020202020204" pitchFamily="34" charset="0"/>
              </a:rPr>
              <a:t>Prevalence and etiopathogenesis: </a:t>
            </a:r>
          </a:p>
          <a:p>
            <a:pPr>
              <a:lnSpc>
                <a:spcPct val="160000"/>
              </a:lnSpc>
            </a:pPr>
            <a:r>
              <a:rPr lang="en-US" dirty="0">
                <a:latin typeface="Arial" panose="020B0604020202020204" pitchFamily="34" charset="0"/>
                <a:cs typeface="Arial" panose="020B0604020202020204" pitchFamily="34" charset="0"/>
              </a:rPr>
              <a:t> chronic condition that develops in the setting of long-standing systemic venous congestion </a:t>
            </a:r>
          </a:p>
          <a:p>
            <a:pPr>
              <a:lnSpc>
                <a:spcPct val="160000"/>
              </a:lnSpc>
            </a:pPr>
            <a:r>
              <a:rPr lang="en-US" dirty="0">
                <a:latin typeface="Arial" panose="020B0604020202020204" pitchFamily="34" charset="0"/>
                <a:cs typeface="Arial" panose="020B0604020202020204" pitchFamily="34" charset="0"/>
              </a:rPr>
              <a:t>The prevalence is estimated  from 15% to 65% in patients with </a:t>
            </a:r>
            <a:r>
              <a:rPr lang="en-US" dirty="0" smtClean="0">
                <a:latin typeface="Arial" panose="020B0604020202020204" pitchFamily="34" charset="0"/>
                <a:cs typeface="Arial" panose="020B0604020202020204" pitchFamily="34" charset="0"/>
              </a:rPr>
              <a:t>Ch.HF</a:t>
            </a:r>
            <a:r>
              <a:rPr lang="en-US" dirty="0">
                <a:latin typeface="Arial" panose="020B0604020202020204" pitchFamily="34" charset="0"/>
                <a:cs typeface="Arial" panose="020B0604020202020204" pitchFamily="34" charset="0"/>
              </a:rPr>
              <a:t>.</a:t>
            </a:r>
          </a:p>
          <a:p>
            <a:pPr>
              <a:lnSpc>
                <a:spcPct val="160000"/>
              </a:lnSpc>
            </a:pPr>
            <a:r>
              <a:rPr lang="en-US" dirty="0">
                <a:latin typeface="Arial" panose="020B0604020202020204" pitchFamily="34" charset="0"/>
                <a:cs typeface="Arial" panose="020B0604020202020204" pitchFamily="34" charset="0"/>
              </a:rPr>
              <a:t> The </a:t>
            </a:r>
            <a:r>
              <a:rPr lang="en-US" b="1" i="1" dirty="0">
                <a:solidFill>
                  <a:schemeClr val="accent5"/>
                </a:solidFill>
                <a:latin typeface="Arial" panose="020B0604020202020204" pitchFamily="34" charset="0"/>
                <a:cs typeface="Arial" panose="020B0604020202020204" pitchFamily="34" charset="0"/>
              </a:rPr>
              <a:t>primary cause of systemic venous congestion:</a:t>
            </a:r>
          </a:p>
          <a:p>
            <a:pPr marL="514350" indent="-514350">
              <a:lnSpc>
                <a:spcPct val="160000"/>
              </a:lnSpc>
              <a:buFont typeface="+mj-lt"/>
              <a:buAutoNum type="arabicPeriod"/>
            </a:pPr>
            <a:r>
              <a:rPr lang="en-US" dirty="0">
                <a:latin typeface="Arial" panose="020B0604020202020204" pitchFamily="34" charset="0"/>
                <a:cs typeface="Arial" panose="020B0604020202020204" pitchFamily="34" charset="0"/>
              </a:rPr>
              <a:t>right-side HF alone or, more commonly, with left-side HF. </a:t>
            </a:r>
          </a:p>
          <a:p>
            <a:pPr marL="514350" indent="-514350">
              <a:lnSpc>
                <a:spcPct val="160000"/>
              </a:lnSpc>
              <a:buFont typeface="+mj-lt"/>
              <a:buAutoNum type="arabicPeriod"/>
            </a:pPr>
            <a:r>
              <a:rPr lang="en-US" dirty="0">
                <a:latin typeface="Arial" panose="020B0604020202020204" pitchFamily="34" charset="0"/>
                <a:cs typeface="Arial" panose="020B0604020202020204" pitchFamily="34" charset="0"/>
              </a:rPr>
              <a:t> cor pulmonale</a:t>
            </a:r>
          </a:p>
          <a:p>
            <a:pPr marL="514350" indent="-514350">
              <a:lnSpc>
                <a:spcPct val="160000"/>
              </a:lnSpc>
              <a:buFont typeface="+mj-lt"/>
              <a:buAutoNum type="arabicPeriod"/>
            </a:pPr>
            <a:r>
              <a:rPr lang="en-US" dirty="0">
                <a:latin typeface="Arial" panose="020B0604020202020204" pitchFamily="34" charset="0"/>
                <a:cs typeface="Arial" panose="020B0604020202020204" pitchFamily="34" charset="0"/>
              </a:rPr>
              <a:t>tricuspid regurgitation</a:t>
            </a:r>
          </a:p>
          <a:p>
            <a:pPr marL="514350" indent="-514350">
              <a:lnSpc>
                <a:spcPct val="160000"/>
              </a:lnSpc>
              <a:buFont typeface="+mj-lt"/>
              <a:buAutoNum type="arabicPeriod"/>
            </a:pPr>
            <a:r>
              <a:rPr lang="en-US" dirty="0">
                <a:latin typeface="Arial" panose="020B0604020202020204" pitchFamily="34" charset="0"/>
                <a:cs typeface="Arial" panose="020B0604020202020204" pitchFamily="34" charset="0"/>
              </a:rPr>
              <a:t>constrictive pericarditis</a:t>
            </a:r>
          </a:p>
          <a:p>
            <a:pPr marL="514350" indent="-514350">
              <a:lnSpc>
                <a:spcPct val="160000"/>
              </a:lnSpc>
              <a:buFont typeface="+mj-lt"/>
              <a:buAutoNum type="arabicPeriod"/>
            </a:pPr>
            <a:r>
              <a:rPr lang="en-US" dirty="0">
                <a:latin typeface="Arial" panose="020B0604020202020204" pitchFamily="34" charset="0"/>
                <a:cs typeface="Arial" panose="020B0604020202020204" pitchFamily="34" charset="0"/>
              </a:rPr>
              <a:t> restrictive cardiomyopathy</a:t>
            </a:r>
          </a:p>
          <a:p>
            <a:pPr marL="514350" indent="-514350">
              <a:lnSpc>
                <a:spcPct val="160000"/>
              </a:lnSpc>
              <a:buFont typeface="+mj-lt"/>
              <a:buAutoNum type="arabicPeriod"/>
            </a:pPr>
            <a:r>
              <a:rPr lang="en-US" dirty="0">
                <a:latin typeface="Arial" panose="020B0604020202020204" pitchFamily="34" charset="0"/>
                <a:cs typeface="Arial" panose="020B0604020202020204" pitchFamily="34" charset="0"/>
              </a:rPr>
              <a:t>congenital heart disease</a:t>
            </a:r>
          </a:p>
        </p:txBody>
      </p:sp>
      <p:sp>
        <p:nvSpPr>
          <p:cNvPr id="2" name="Title 1">
            <a:extLst>
              <a:ext uri="{FF2B5EF4-FFF2-40B4-BE49-F238E27FC236}">
                <a16:creationId xmlns:a16="http://schemas.microsoft.com/office/drawing/2014/main" xmlns="" id="{D685B194-4A4A-8E09-80B3-B147AFCF2262}"/>
              </a:ext>
            </a:extLst>
          </p:cNvPr>
          <p:cNvSpPr>
            <a:spLocks noGrp="1"/>
          </p:cNvSpPr>
          <p:nvPr>
            <p:ph type="title"/>
          </p:nvPr>
        </p:nvSpPr>
        <p:spPr>
          <a:xfrm>
            <a:off x="0" y="176309"/>
            <a:ext cx="7924800" cy="684305"/>
          </a:xfrm>
        </p:spPr>
        <p:txBody>
          <a:bodyPr>
            <a:normAutofit fontScale="90000"/>
          </a:bodyPr>
          <a:lstStyle/>
          <a:p>
            <a:r>
              <a:rPr lang="en-US" dirty="0">
                <a:latin typeface="Arial" panose="020B0604020202020204" pitchFamily="34" charset="0"/>
                <a:cs typeface="Arial" panose="020B0604020202020204" pitchFamily="34" charset="0"/>
              </a:rPr>
              <a:t> </a:t>
            </a:r>
            <a:r>
              <a:rPr lang="en-US" sz="4000" b="1" dirty="0">
                <a:solidFill>
                  <a:srgbClr val="7030A0"/>
                </a:solidFill>
                <a:latin typeface="Arial" panose="020B0604020202020204" pitchFamily="34" charset="0"/>
                <a:cs typeface="Arial" panose="020B0604020202020204" pitchFamily="34" charset="0"/>
              </a:rPr>
              <a:t>congestive hepatopathy (CH)</a:t>
            </a:r>
          </a:p>
        </p:txBody>
      </p:sp>
    </p:spTree>
    <p:extLst>
      <p:ext uri="{BB962C8B-B14F-4D97-AF65-F5344CB8AC3E}">
        <p14:creationId xmlns:p14="http://schemas.microsoft.com/office/powerpoint/2010/main" val="2366940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D994E0D-C04F-75F8-61AE-A499BBD138D1}"/>
              </a:ext>
            </a:extLst>
          </p:cNvPr>
          <p:cNvSpPr>
            <a:spLocks noGrp="1"/>
          </p:cNvSpPr>
          <p:nvPr>
            <p:ph idx="1"/>
          </p:nvPr>
        </p:nvSpPr>
        <p:spPr>
          <a:xfrm>
            <a:off x="304824" y="533436"/>
            <a:ext cx="11600329" cy="5511941"/>
          </a:xfrm>
        </p:spPr>
        <p:txBody>
          <a:bodyPr>
            <a:normAutofit/>
          </a:bodyPr>
          <a:lstStyle/>
          <a:p>
            <a:pPr>
              <a:lnSpc>
                <a:spcPct val="150000"/>
              </a:lnSpc>
            </a:pPr>
            <a:r>
              <a:rPr lang="en-US" dirty="0">
                <a:latin typeface="Arial" panose="020B0604020202020204" pitchFamily="34" charset="0"/>
                <a:cs typeface="Arial" panose="020B0604020202020204" pitchFamily="34" charset="0"/>
              </a:rPr>
              <a:t>Patients with </a:t>
            </a:r>
            <a:r>
              <a:rPr lang="en-US" b="1" dirty="0">
                <a:solidFill>
                  <a:schemeClr val="accent5"/>
                </a:solidFill>
                <a:latin typeface="Arial" panose="020B0604020202020204" pitchFamily="34" charset="0"/>
                <a:cs typeface="Arial" panose="020B0604020202020204" pitchFamily="34" charset="0"/>
              </a:rPr>
              <a:t>congenital heart disease</a:t>
            </a:r>
            <a:r>
              <a:rPr lang="en-US" dirty="0">
                <a:latin typeface="Arial" panose="020B0604020202020204" pitchFamily="34" charset="0"/>
                <a:cs typeface="Arial" panose="020B0604020202020204" pitchFamily="34" charset="0"/>
              </a:rPr>
              <a:t> are prone to hepatic complications because of:</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 the primary cardiac defect</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 concomitant pulmonary disease, </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as a complication of palliative procedures like the </a:t>
            </a:r>
            <a:r>
              <a:rPr lang="en-US" b="1" dirty="0">
                <a:solidFill>
                  <a:schemeClr val="accent5"/>
                </a:solidFill>
                <a:latin typeface="Arial" panose="020B0604020202020204" pitchFamily="34" charset="0"/>
                <a:cs typeface="Arial" panose="020B0604020202020204" pitchFamily="34" charset="0"/>
              </a:rPr>
              <a:t>Fontan procedure </a:t>
            </a:r>
            <a:r>
              <a:rPr lang="en-US" dirty="0">
                <a:latin typeface="Arial" panose="020B0604020202020204" pitchFamily="34" charset="0"/>
                <a:cs typeface="Arial" panose="020B0604020202020204" pitchFamily="34" charset="0"/>
              </a:rPr>
              <a:t>(separation of systemic and pulmonary circulation in patients with single-ventricle physiology by creating a bypass between systemic venous return and pulmonary arteries)</a:t>
            </a:r>
          </a:p>
        </p:txBody>
      </p:sp>
    </p:spTree>
    <p:extLst>
      <p:ext uri="{BB962C8B-B14F-4D97-AF65-F5344CB8AC3E}">
        <p14:creationId xmlns:p14="http://schemas.microsoft.com/office/powerpoint/2010/main" val="2636656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362717-FCFA-6065-CFF3-4B05C8BFD7D2}"/>
              </a:ext>
            </a:extLst>
          </p:cNvPr>
          <p:cNvSpPr>
            <a:spLocks noGrp="1"/>
          </p:cNvSpPr>
          <p:nvPr>
            <p:ph idx="1"/>
          </p:nvPr>
        </p:nvSpPr>
        <p:spPr>
          <a:xfrm>
            <a:off x="152425" y="381000"/>
            <a:ext cx="11810999" cy="6048188"/>
          </a:xfrm>
        </p:spPr>
        <p:txBody>
          <a:bodyPr>
            <a:normAutofit/>
          </a:bodyPr>
          <a:lstStyle/>
          <a:p>
            <a:pPr marL="0" indent="0">
              <a:lnSpc>
                <a:spcPct val="150000"/>
              </a:lnSpc>
              <a:buNone/>
            </a:pPr>
            <a:endParaRPr lang="en-US" sz="2400" dirty="0">
              <a:latin typeface="Arial" panose="020B0604020202020204" pitchFamily="34" charset="0"/>
              <a:cs typeface="Arial" panose="020B0604020202020204" pitchFamily="34" charset="0"/>
            </a:endParaRPr>
          </a:p>
          <a:p>
            <a:pPr marL="0" indent="0">
              <a:lnSpc>
                <a:spcPct val="150000"/>
              </a:lnSpc>
              <a:buNone/>
            </a:pPr>
            <a:r>
              <a:rPr lang="en-US" b="1" dirty="0">
                <a:solidFill>
                  <a:schemeClr val="accent5">
                    <a:lumMod val="50000"/>
                  </a:schemeClr>
                </a:solidFill>
                <a:latin typeface="Arial" panose="020B0604020202020204" pitchFamily="34" charset="0"/>
                <a:cs typeface="Arial" panose="020B0604020202020204" pitchFamily="34" charset="0"/>
              </a:rPr>
              <a:t>Pathophysiological mechanisms</a:t>
            </a:r>
          </a:p>
          <a:p>
            <a:pPr>
              <a:lnSpc>
                <a:spcPct val="150000"/>
              </a:lnSpc>
            </a:pP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First, the lack of valves in hepatic veins allows a backward transfer of elevated pressure directly from the right atrium and inferior vena cava to hepatic veins.</a:t>
            </a:r>
          </a:p>
          <a:p>
            <a:pPr>
              <a:lnSpc>
                <a:spcPct val="150000"/>
              </a:lnSpc>
            </a:pPr>
            <a:r>
              <a:rPr lang="en-US" sz="2400" dirty="0">
                <a:latin typeface="Arial" panose="020B0604020202020204" pitchFamily="34" charset="0"/>
                <a:cs typeface="Arial" panose="020B0604020202020204" pitchFamily="34" charset="0"/>
              </a:rPr>
              <a:t>Consequently, </a:t>
            </a:r>
            <a:r>
              <a:rPr lang="en-US" sz="2400" b="1" i="1" dirty="0">
                <a:solidFill>
                  <a:srgbClr val="C00000"/>
                </a:solidFill>
                <a:latin typeface="Arial" panose="020B0604020202020204" pitchFamily="34" charset="0"/>
                <a:cs typeface="Arial" panose="020B0604020202020204" pitchFamily="34" charset="0"/>
              </a:rPr>
              <a:t>intrahepatic cholestasis</a:t>
            </a:r>
            <a:r>
              <a:rPr lang="en-US" sz="2400" b="1" dirty="0">
                <a:solidFill>
                  <a:srgbClr val="C0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results from increased sinusoidal pressure and disruption of the tight intercellular junctions in the biliary canaliculi.</a:t>
            </a:r>
          </a:p>
          <a:p>
            <a:pPr>
              <a:lnSpc>
                <a:spcPct val="150000"/>
              </a:lnSpc>
            </a:pPr>
            <a:r>
              <a:rPr lang="en-US" sz="2400" dirty="0" smtClean="0">
                <a:latin typeface="Arial" panose="020B0604020202020204" pitchFamily="34" charset="0"/>
                <a:cs typeface="Arial" panose="020B0604020202020204" pitchFamily="34" charset="0"/>
              </a:rPr>
              <a:t> </a:t>
            </a:r>
            <a:r>
              <a:rPr lang="en-US" sz="2400" b="1" i="1" dirty="0" smtClean="0">
                <a:solidFill>
                  <a:srgbClr val="C00000"/>
                </a:solidFill>
                <a:latin typeface="Arial" panose="020B0604020202020204" pitchFamily="34" charset="0"/>
                <a:cs typeface="Arial" panose="020B0604020202020204" pitchFamily="34" charset="0"/>
              </a:rPr>
              <a:t>Injury </a:t>
            </a:r>
            <a:r>
              <a:rPr lang="en-US" sz="2400" b="1" i="1" dirty="0">
                <a:solidFill>
                  <a:srgbClr val="C00000"/>
                </a:solidFill>
                <a:latin typeface="Arial" panose="020B0604020202020204" pitchFamily="34" charset="0"/>
                <a:cs typeface="Arial" panose="020B0604020202020204" pitchFamily="34" charset="0"/>
              </a:rPr>
              <a:t>to the biliary </a:t>
            </a:r>
            <a:r>
              <a:rPr lang="en-US" sz="2400" b="1" i="1" dirty="0" smtClean="0">
                <a:solidFill>
                  <a:srgbClr val="C00000"/>
                </a:solidFill>
                <a:latin typeface="Arial" panose="020B0604020202020204" pitchFamily="34" charset="0"/>
                <a:cs typeface="Arial" panose="020B0604020202020204" pitchFamily="34" charset="0"/>
              </a:rPr>
              <a:t>system      </a:t>
            </a:r>
            <a:r>
              <a:rPr lang="en-US" sz="2400" dirty="0" smtClean="0">
                <a:latin typeface="Arial" panose="020B0604020202020204" pitchFamily="34" charset="0"/>
                <a:cs typeface="Arial" panose="020B0604020202020204" pitchFamily="34" charset="0"/>
              </a:rPr>
              <a:t>  </a:t>
            </a:r>
            <a:r>
              <a:rPr lang="en-US" sz="2400" b="1" i="1" dirty="0" smtClean="0">
                <a:solidFill>
                  <a:srgbClr val="C00000"/>
                </a:solidFill>
                <a:latin typeface="Arial" panose="020B0604020202020204" pitchFamily="34" charset="0"/>
                <a:cs typeface="Arial" panose="020B0604020202020204" pitchFamily="34" charset="0"/>
              </a:rPr>
              <a:t>reactive </a:t>
            </a:r>
            <a:r>
              <a:rPr lang="en-US" sz="2400" b="1" i="1" dirty="0">
                <a:solidFill>
                  <a:srgbClr val="C00000"/>
                </a:solidFill>
                <a:latin typeface="Arial" panose="020B0604020202020204" pitchFamily="34" charset="0"/>
                <a:cs typeface="Arial" panose="020B0604020202020204" pitchFamily="34" charset="0"/>
              </a:rPr>
              <a:t>inflammation        </a:t>
            </a:r>
            <a:r>
              <a:rPr lang="en-US" sz="2400" b="1" i="1" dirty="0" smtClean="0">
                <a:solidFill>
                  <a:srgbClr val="C00000"/>
                </a:solidFill>
                <a:latin typeface="Arial" panose="020B0604020202020204" pitchFamily="34" charset="0"/>
                <a:cs typeface="Arial" panose="020B0604020202020204" pitchFamily="34" charset="0"/>
              </a:rPr>
              <a:t>hepatic</a:t>
            </a:r>
            <a:r>
              <a:rPr lang="fa-IR" sz="2400" b="1" i="1" dirty="0">
                <a:solidFill>
                  <a:srgbClr val="C00000"/>
                </a:solidFill>
                <a:latin typeface="Arial" panose="020B0604020202020204" pitchFamily="34" charset="0"/>
                <a:cs typeface="Arial" panose="020B0604020202020204" pitchFamily="34" charset="0"/>
              </a:rPr>
              <a:t> </a:t>
            </a:r>
            <a:r>
              <a:rPr lang="en-US" sz="2400" b="1" i="1" dirty="0" smtClean="0">
                <a:solidFill>
                  <a:srgbClr val="C00000"/>
                </a:solidFill>
                <a:latin typeface="Arial" panose="020B0604020202020204" pitchFamily="34" charset="0"/>
                <a:cs typeface="Arial" panose="020B0604020202020204" pitchFamily="34" charset="0"/>
              </a:rPr>
              <a:t>fibrosis</a:t>
            </a:r>
            <a:r>
              <a:rPr lang="en-US" sz="2400" b="1" i="1" dirty="0">
                <a:solidFill>
                  <a:srgbClr val="C00000"/>
                </a:solidFill>
                <a:latin typeface="Arial" panose="020B0604020202020204" pitchFamily="34" charset="0"/>
                <a:cs typeface="Arial" panose="020B0604020202020204" pitchFamily="34" charset="0"/>
              </a:rPr>
              <a:t>.</a:t>
            </a:r>
          </a:p>
        </p:txBody>
      </p:sp>
      <p:sp>
        <p:nvSpPr>
          <p:cNvPr id="11" name="Arrow: Right 10">
            <a:extLst>
              <a:ext uri="{FF2B5EF4-FFF2-40B4-BE49-F238E27FC236}">
                <a16:creationId xmlns:a16="http://schemas.microsoft.com/office/drawing/2014/main" xmlns="" id="{0DE298E0-B1C9-50ED-D93B-62DC52CA9C3F}"/>
              </a:ext>
            </a:extLst>
          </p:cNvPr>
          <p:cNvSpPr/>
          <p:nvPr/>
        </p:nvSpPr>
        <p:spPr>
          <a:xfrm flipV="1">
            <a:off x="8469529" y="4176926"/>
            <a:ext cx="532027" cy="3162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xmlns="" id="{1F0562D4-88C8-2D98-6726-1BBC4F707771}"/>
              </a:ext>
            </a:extLst>
          </p:cNvPr>
          <p:cNvSpPr/>
          <p:nvPr/>
        </p:nvSpPr>
        <p:spPr>
          <a:xfrm flipV="1">
            <a:off x="4622802" y="4186740"/>
            <a:ext cx="609719" cy="3162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6484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C7476FC-8865-3EC0-E915-2306241911DF}"/>
              </a:ext>
            </a:extLst>
          </p:cNvPr>
          <p:cNvSpPr>
            <a:spLocks noGrp="1"/>
          </p:cNvSpPr>
          <p:nvPr>
            <p:ph sz="quarter" idx="1"/>
          </p:nvPr>
        </p:nvSpPr>
        <p:spPr>
          <a:xfrm>
            <a:off x="533400" y="457200"/>
            <a:ext cx="11049000" cy="6019800"/>
          </a:xfrm>
        </p:spPr>
        <p:txBody>
          <a:bodyPr>
            <a:normAutofit/>
          </a:bodyPr>
          <a:lstStyle/>
          <a:p>
            <a:pPr>
              <a:lnSpc>
                <a:spcPct val="150000"/>
              </a:lnSpc>
            </a:pPr>
            <a:r>
              <a:rPr lang="en-US" dirty="0">
                <a:latin typeface="Arial" panose="020B0604020202020204" pitchFamily="34" charset="0"/>
                <a:cs typeface="Arial" panose="020B0604020202020204" pitchFamily="34" charset="0"/>
              </a:rPr>
              <a:t>Second, stagnant blood flow and </a:t>
            </a:r>
            <a:r>
              <a:rPr lang="en-US" b="1" i="1" dirty="0">
                <a:solidFill>
                  <a:srgbClr val="C00000"/>
                </a:solidFill>
                <a:latin typeface="Arial" panose="020B0604020202020204" pitchFamily="34" charset="0"/>
                <a:cs typeface="Arial" panose="020B0604020202020204" pitchFamily="34" charset="0"/>
              </a:rPr>
              <a:t>elevated sinusoidal pressure </a:t>
            </a:r>
            <a:r>
              <a:rPr lang="en-US" dirty="0">
                <a:latin typeface="Arial" panose="020B0604020202020204" pitchFamily="34" charset="0"/>
                <a:cs typeface="Arial" panose="020B0604020202020204" pitchFamily="34" charset="0"/>
              </a:rPr>
              <a:t>increase fluid loss into the third space and the formation of sinusoidal microthrombi, which also facilitates fibrogenesis.</a:t>
            </a:r>
          </a:p>
          <a:p>
            <a:pPr>
              <a:lnSpc>
                <a:spcPct val="150000"/>
              </a:lnSpc>
            </a:pPr>
            <a:r>
              <a:rPr lang="en-US" dirty="0">
                <a:latin typeface="Arial" panose="020B0604020202020204" pitchFamily="34" charset="0"/>
                <a:cs typeface="Arial" panose="020B0604020202020204" pitchFamily="34" charset="0"/>
              </a:rPr>
              <a:t> Finally, patients with heart failure often have </a:t>
            </a:r>
            <a:r>
              <a:rPr lang="en-US" b="1" i="1" dirty="0">
                <a:solidFill>
                  <a:srgbClr val="C00000"/>
                </a:solidFill>
                <a:latin typeface="Arial" panose="020B0604020202020204" pitchFamily="34" charset="0"/>
                <a:cs typeface="Arial" panose="020B0604020202020204" pitchFamily="34" charset="0"/>
              </a:rPr>
              <a:t>hepatic steatosis </a:t>
            </a:r>
            <a:r>
              <a:rPr lang="en-US" dirty="0">
                <a:latin typeface="Arial" panose="020B0604020202020204" pitchFamily="34" charset="0"/>
                <a:cs typeface="Arial" panose="020B0604020202020204" pitchFamily="34" charset="0"/>
              </a:rPr>
              <a:t>secondary to obesity, diabetes, and hyperlipidemia or have anemia, all of which predispose the liver to hypoxic injury leading to further cell necrosis.</a:t>
            </a:r>
          </a:p>
          <a:p>
            <a:pPr>
              <a:lnSpc>
                <a:spcPct val="150000"/>
              </a:lnSpc>
            </a:pPr>
            <a:r>
              <a:rPr lang="en-US" dirty="0">
                <a:latin typeface="Arial" panose="020B0604020202020204" pitchFamily="34" charset="0"/>
                <a:cs typeface="Arial" panose="020B0604020202020204" pitchFamily="34" charset="0"/>
              </a:rPr>
              <a:t>A </a:t>
            </a:r>
            <a:r>
              <a:rPr lang="en-US" b="1" i="1" dirty="0">
                <a:solidFill>
                  <a:srgbClr val="C00000"/>
                </a:solidFill>
                <a:latin typeface="Arial" panose="020B0604020202020204" pitchFamily="34" charset="0"/>
                <a:cs typeface="Arial" panose="020B0604020202020204" pitchFamily="34" charset="0"/>
              </a:rPr>
              <a:t>histological hallmark of CH </a:t>
            </a:r>
            <a:r>
              <a:rPr lang="en-US" dirty="0">
                <a:latin typeface="Arial" panose="020B0604020202020204" pitchFamily="34" charset="0"/>
                <a:cs typeface="Arial" panose="020B0604020202020204" pitchFamily="34" charset="0"/>
              </a:rPr>
              <a:t>is centrilobular cell necrosis that may eventually lead to hepatic fibrosis </a:t>
            </a:r>
          </a:p>
        </p:txBody>
      </p:sp>
    </p:spTree>
    <p:extLst>
      <p:ext uri="{BB962C8B-B14F-4D97-AF65-F5344CB8AC3E}">
        <p14:creationId xmlns:p14="http://schemas.microsoft.com/office/powerpoint/2010/main" val="3865345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2735F0-603B-6B29-23E0-703A8908C625}"/>
              </a:ext>
            </a:extLst>
          </p:cNvPr>
          <p:cNvSpPr>
            <a:spLocks noGrp="1"/>
          </p:cNvSpPr>
          <p:nvPr>
            <p:ph type="title"/>
          </p:nvPr>
        </p:nvSpPr>
        <p:spPr>
          <a:xfrm>
            <a:off x="152400" y="152400"/>
            <a:ext cx="8686800" cy="612588"/>
          </a:xfrm>
        </p:spPr>
        <p:txBody>
          <a:bodyPr>
            <a:noAutofit/>
          </a:bodyPr>
          <a:lstStyle/>
          <a:p>
            <a:r>
              <a:rPr lang="en-US" sz="3600" b="1" dirty="0">
                <a:solidFill>
                  <a:srgbClr val="7030A0"/>
                </a:solidFill>
                <a:latin typeface="Arial" panose="020B0604020202020204" pitchFamily="34" charset="0"/>
                <a:cs typeface="Arial" panose="020B0604020202020204" pitchFamily="34" charset="0"/>
              </a:rPr>
              <a:t>Clinical manifestations and diagnosis</a:t>
            </a:r>
          </a:p>
        </p:txBody>
      </p:sp>
      <p:sp>
        <p:nvSpPr>
          <p:cNvPr id="3" name="Content Placeholder 2">
            <a:extLst>
              <a:ext uri="{FF2B5EF4-FFF2-40B4-BE49-F238E27FC236}">
                <a16:creationId xmlns:a16="http://schemas.microsoft.com/office/drawing/2014/main" xmlns="" id="{FEC9FF1F-4D9E-3E58-D79C-BE66DD584586}"/>
              </a:ext>
            </a:extLst>
          </p:cNvPr>
          <p:cNvSpPr>
            <a:spLocks noGrp="1"/>
          </p:cNvSpPr>
          <p:nvPr>
            <p:ph sz="quarter" idx="1"/>
          </p:nvPr>
        </p:nvSpPr>
        <p:spPr>
          <a:xfrm>
            <a:off x="382518" y="932329"/>
            <a:ext cx="11666071" cy="5244634"/>
          </a:xfrm>
        </p:spPr>
        <p:txBody>
          <a:bodyPr>
            <a:normAutofit/>
          </a:bodyPr>
          <a:lstStyle/>
          <a:p>
            <a:pPr>
              <a:lnSpc>
                <a:spcPct val="150000"/>
              </a:lnSpc>
            </a:pPr>
            <a:r>
              <a:rPr lang="en-US" dirty="0">
                <a:latin typeface="Arial" panose="020B0604020202020204" pitchFamily="34" charset="0"/>
                <a:cs typeface="Arial" panose="020B0604020202020204" pitchFamily="34" charset="0"/>
              </a:rPr>
              <a:t>Most patients </a:t>
            </a:r>
            <a:r>
              <a:rPr lang="en-US" b="1" i="1" dirty="0">
                <a:solidFill>
                  <a:srgbClr val="C00000"/>
                </a:solidFill>
                <a:latin typeface="Arial" panose="020B0604020202020204" pitchFamily="34" charset="0"/>
                <a:cs typeface="Arial" panose="020B0604020202020204" pitchFamily="34" charset="0"/>
              </a:rPr>
              <a:t>asymptomatic</a:t>
            </a:r>
            <a:r>
              <a:rPr lang="en-US" dirty="0">
                <a:latin typeface="Arial" panose="020B0604020202020204" pitchFamily="34" charset="0"/>
                <a:cs typeface="Arial" panose="020B0604020202020204" pitchFamily="34" charset="0"/>
              </a:rPr>
              <a:t>.</a:t>
            </a:r>
          </a:p>
          <a:p>
            <a:pPr>
              <a:lnSpc>
                <a:spcPct val="150000"/>
              </a:lnSpc>
            </a:pPr>
            <a:r>
              <a:rPr lang="en-US" dirty="0">
                <a:latin typeface="Arial" panose="020B0604020202020204" pitchFamily="34" charset="0"/>
                <a:cs typeface="Arial" panose="020B0604020202020204" pitchFamily="34" charset="0"/>
              </a:rPr>
              <a:t>Usually discovered as abnormal hepatic biochemistry in patients with cardiac diseases</a:t>
            </a:r>
          </a:p>
          <a:p>
            <a:pPr>
              <a:lnSpc>
                <a:spcPct val="150000"/>
              </a:lnSpc>
            </a:pPr>
            <a:r>
              <a:rPr lang="en-US" dirty="0">
                <a:latin typeface="Arial" panose="020B0604020202020204" pitchFamily="34" charset="0"/>
                <a:cs typeface="Arial" panose="020B0604020202020204" pitchFamily="34" charset="0"/>
              </a:rPr>
              <a:t> characterized by :</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 modest aminotransferase elevation of up to three-times normal</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Decreased albumin levels</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 predominant cholestatic pattern of elevated </a:t>
            </a:r>
            <a:r>
              <a:rPr lang="en-US" dirty="0" smtClean="0">
                <a:latin typeface="Arial" panose="020B0604020202020204" pitchFamily="34" charset="0"/>
                <a:cs typeface="Arial" panose="020B0604020202020204" pitchFamily="34" charset="0"/>
              </a:rPr>
              <a:t>bilirubin</a:t>
            </a:r>
            <a:r>
              <a:rPr lang="fa-IR"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,gamma-</a:t>
            </a:r>
            <a:r>
              <a:rPr lang="en-US" dirty="0" err="1" smtClean="0">
                <a:latin typeface="Arial" panose="020B0604020202020204" pitchFamily="34" charset="0"/>
                <a:cs typeface="Arial" panose="020B0604020202020204" pitchFamily="34" charset="0"/>
              </a:rPr>
              <a:t>glutamyl</a:t>
            </a:r>
            <a:r>
              <a:rPr lang="en-US" dirty="0" smtClean="0">
                <a:latin typeface="Arial" panose="020B0604020202020204" pitchFamily="34" charset="0"/>
                <a:cs typeface="Arial" panose="020B0604020202020204" pitchFamily="34" charset="0"/>
              </a:rPr>
              <a:t> transferase</a:t>
            </a:r>
            <a:r>
              <a:rPr lang="fa-IR"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alkaline phosphatase</a:t>
            </a:r>
          </a:p>
        </p:txBody>
      </p:sp>
    </p:spTree>
    <p:extLst>
      <p:ext uri="{BB962C8B-B14F-4D97-AF65-F5344CB8AC3E}">
        <p14:creationId xmlns:p14="http://schemas.microsoft.com/office/powerpoint/2010/main" val="649030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8E1C01-65DF-8AAA-7137-F150DED7237D}"/>
              </a:ext>
            </a:extLst>
          </p:cNvPr>
          <p:cNvSpPr>
            <a:spLocks noGrp="1"/>
          </p:cNvSpPr>
          <p:nvPr>
            <p:ph sz="quarter" idx="1"/>
          </p:nvPr>
        </p:nvSpPr>
        <p:spPr>
          <a:xfrm>
            <a:off x="280895" y="609601"/>
            <a:ext cx="11630212" cy="5940610"/>
          </a:xfrm>
        </p:spPr>
        <p:txBody>
          <a:bodyPr>
            <a:normAutofit/>
          </a:bodyPr>
          <a:lstStyle/>
          <a:p>
            <a:pPr>
              <a:lnSpc>
                <a:spcPct val="150000"/>
              </a:lnSpc>
            </a:pPr>
            <a:r>
              <a:rPr lang="en-US" dirty="0">
                <a:latin typeface="Arial" panose="020B0604020202020204" pitchFamily="34" charset="0"/>
                <a:cs typeface="Arial" panose="020B0604020202020204" pitchFamily="34" charset="0"/>
              </a:rPr>
              <a:t> If </a:t>
            </a:r>
            <a:r>
              <a:rPr lang="en-US" b="1" i="1" dirty="0">
                <a:solidFill>
                  <a:srgbClr val="C00000"/>
                </a:solidFill>
                <a:latin typeface="Arial" panose="020B0604020202020204" pitchFamily="34" charset="0"/>
                <a:cs typeface="Arial" panose="020B0604020202020204" pitchFamily="34" charset="0"/>
              </a:rPr>
              <a:t>symptomatic</a:t>
            </a:r>
            <a:r>
              <a:rPr lang="en-US" dirty="0">
                <a:latin typeface="Arial" panose="020B0604020202020204" pitchFamily="34" charset="0"/>
                <a:cs typeface="Arial" panose="020B0604020202020204" pitchFamily="34" charset="0"/>
              </a:rPr>
              <a:t>:</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Dull right upper quadrant pain</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One in four patients presents with ascites  usually without splenomegaly.</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 In patients with ascites, a serum-to-ascites albumin gradient ≥1.1 g/dL and total ascites protein of &gt;2.5 g/dL have 63% sensitivity and 93% specificity for a cardiac cause of ascites.</a:t>
            </a:r>
          </a:p>
          <a:p>
            <a:pPr>
              <a:lnSpc>
                <a:spcPct val="150000"/>
              </a:lnSpc>
            </a:pPr>
            <a:r>
              <a:rPr lang="en-US" dirty="0">
                <a:latin typeface="Arial" panose="020B0604020202020204" pitchFamily="34" charset="0"/>
                <a:cs typeface="Arial" panose="020B0604020202020204" pitchFamily="34" charset="0"/>
              </a:rPr>
              <a:t>The diagnostic accuracy improves when incorporating serum or ascites (BNP) level.</a:t>
            </a:r>
          </a:p>
        </p:txBody>
      </p:sp>
    </p:spTree>
    <p:extLst>
      <p:ext uri="{BB962C8B-B14F-4D97-AF65-F5344CB8AC3E}">
        <p14:creationId xmlns:p14="http://schemas.microsoft.com/office/powerpoint/2010/main" val="3488281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FA6230B-BBA2-150C-12D4-8009F652CF32}"/>
              </a:ext>
            </a:extLst>
          </p:cNvPr>
          <p:cNvSpPr>
            <a:spLocks noGrp="1"/>
          </p:cNvSpPr>
          <p:nvPr>
            <p:ph sz="quarter" idx="1"/>
          </p:nvPr>
        </p:nvSpPr>
        <p:spPr>
          <a:xfrm>
            <a:off x="635000" y="800847"/>
            <a:ext cx="10515600" cy="5615175"/>
          </a:xfrm>
        </p:spPr>
        <p:txBody>
          <a:bodyPr>
            <a:normAutofit/>
          </a:bodyPr>
          <a:lstStyle/>
          <a:p>
            <a:pPr>
              <a:lnSpc>
                <a:spcPct val="150000"/>
              </a:lnSpc>
            </a:pPr>
            <a:r>
              <a:rPr lang="en-US" dirty="0">
                <a:latin typeface="Arial" panose="020B0604020202020204" pitchFamily="34" charset="0"/>
                <a:cs typeface="Arial" panose="020B0604020202020204" pitchFamily="34" charset="0"/>
              </a:rPr>
              <a:t>No imaging study is pathognomonic for </a:t>
            </a:r>
            <a:r>
              <a:rPr lang="en-US" dirty="0" smtClean="0">
                <a:latin typeface="Arial" panose="020B0604020202020204" pitchFamily="34" charset="0"/>
                <a:cs typeface="Arial" panose="020B0604020202020204" pitchFamily="34" charset="0"/>
              </a:rPr>
              <a:t>CH .However</a:t>
            </a:r>
            <a:r>
              <a:rPr lang="en-US" dirty="0">
                <a:latin typeface="Arial" panose="020B0604020202020204" pitchFamily="34" charset="0"/>
                <a:cs typeface="Arial" panose="020B0604020202020204" pitchFamily="34" charset="0"/>
              </a:rPr>
              <a:t>, different imaging modalities have been investigated to assess CH in patients with heart failure</a:t>
            </a:r>
          </a:p>
          <a:p>
            <a:pPr>
              <a:lnSpc>
                <a:spcPct val="150000"/>
              </a:lnSpc>
            </a:pPr>
            <a:r>
              <a:rPr lang="en-US" sz="2400" b="1" i="1" dirty="0">
                <a:solidFill>
                  <a:srgbClr val="C00000"/>
                </a:solidFill>
                <a:latin typeface="Arial" panose="020B0604020202020204" pitchFamily="34" charset="0"/>
                <a:cs typeface="Arial" panose="020B0604020202020204" pitchFamily="34" charset="0"/>
              </a:rPr>
              <a:t>Spectral Doppler</a:t>
            </a:r>
            <a:r>
              <a:rPr lang="en-US" sz="2400"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studies have shown an increased portal vein pulsatility and hepatic arterial resistance in patients with right-sided heart failure.Studies on </a:t>
            </a:r>
            <a:r>
              <a:rPr lang="en-US" sz="2400" b="1" i="1" dirty="0">
                <a:solidFill>
                  <a:srgbClr val="C00000"/>
                </a:solidFill>
                <a:latin typeface="Arial" panose="020B0604020202020204" pitchFamily="34" charset="0"/>
                <a:cs typeface="Arial" panose="020B0604020202020204" pitchFamily="34" charset="0"/>
              </a:rPr>
              <a:t>shear wave elastography </a:t>
            </a:r>
            <a:r>
              <a:rPr lang="en-US" dirty="0">
                <a:latin typeface="Arial" panose="020B0604020202020204" pitchFamily="34" charset="0"/>
                <a:cs typeface="Arial" panose="020B0604020202020204" pitchFamily="34" charset="0"/>
              </a:rPr>
              <a:t>have demonstrated a good correlation between liver elasticity and advanced heart failure and right-sided filling pressures</a:t>
            </a:r>
          </a:p>
        </p:txBody>
      </p:sp>
    </p:spTree>
    <p:extLst>
      <p:ext uri="{BB962C8B-B14F-4D97-AF65-F5344CB8AC3E}">
        <p14:creationId xmlns:p14="http://schemas.microsoft.com/office/powerpoint/2010/main" val="4251957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D6A840A-90F7-9A5E-E0B4-5AE381E77A13}"/>
              </a:ext>
            </a:extLst>
          </p:cNvPr>
          <p:cNvSpPr>
            <a:spLocks noGrp="1"/>
          </p:cNvSpPr>
          <p:nvPr>
            <p:ph idx="1"/>
          </p:nvPr>
        </p:nvSpPr>
        <p:spPr>
          <a:xfrm>
            <a:off x="388473" y="1143002"/>
            <a:ext cx="11415059" cy="5033963"/>
          </a:xfrm>
        </p:spPr>
        <p:txBody>
          <a:bodyPr>
            <a:normAutofit/>
          </a:bodyPr>
          <a:lstStyle/>
          <a:p>
            <a:pPr>
              <a:lnSpc>
                <a:spcPct val="150000"/>
              </a:lnSpc>
            </a:pPr>
            <a:r>
              <a:rPr lang="en-US" dirty="0">
                <a:latin typeface="Arial" panose="020B0604020202020204" pitchFamily="34" charset="0"/>
                <a:cs typeface="Arial" panose="020B0604020202020204" pitchFamily="34" charset="0"/>
              </a:rPr>
              <a:t>The primary goal of the treatment of CH is to optimize the </a:t>
            </a:r>
            <a:r>
              <a:rPr lang="en-US" b="1" i="1" dirty="0">
                <a:solidFill>
                  <a:srgbClr val="C00000"/>
                </a:solidFill>
                <a:latin typeface="Arial" panose="020B0604020202020204" pitchFamily="34" charset="0"/>
                <a:cs typeface="Arial" panose="020B0604020202020204" pitchFamily="34" charset="0"/>
              </a:rPr>
              <a:t>underlying</a:t>
            </a:r>
            <a:r>
              <a:rPr lang="en-US" dirty="0">
                <a:latin typeface="Arial" panose="020B0604020202020204" pitchFamily="34" charset="0"/>
                <a:cs typeface="Arial" panose="020B0604020202020204" pitchFamily="34" charset="0"/>
              </a:rPr>
              <a:t> </a:t>
            </a:r>
            <a:r>
              <a:rPr lang="en-US" b="1" i="1" dirty="0">
                <a:solidFill>
                  <a:srgbClr val="C00000"/>
                </a:solidFill>
                <a:latin typeface="Arial" panose="020B0604020202020204" pitchFamily="34" charset="0"/>
                <a:cs typeface="Arial" panose="020B0604020202020204" pitchFamily="34" charset="0"/>
              </a:rPr>
              <a:t>substrate</a:t>
            </a:r>
            <a:r>
              <a:rPr lang="en-US" dirty="0">
                <a:latin typeface="Arial" panose="020B0604020202020204" pitchFamily="34" charset="0"/>
                <a:cs typeface="Arial" panose="020B0604020202020204" pitchFamily="34" charset="0"/>
              </a:rPr>
              <a:t> that has led to hepatic dysfunction.</a:t>
            </a:r>
          </a:p>
          <a:p>
            <a:pPr>
              <a:lnSpc>
                <a:spcPct val="150000"/>
              </a:lnSpc>
            </a:pPr>
            <a:r>
              <a:rPr lang="en-US" dirty="0">
                <a:latin typeface="Arial" panose="020B0604020202020204" pitchFamily="34" charset="0"/>
                <a:cs typeface="Arial" panose="020B0604020202020204" pitchFamily="34" charset="0"/>
              </a:rPr>
              <a:t> </a:t>
            </a:r>
            <a:r>
              <a:rPr lang="en-US" b="1" i="1" dirty="0">
                <a:solidFill>
                  <a:srgbClr val="C00000"/>
                </a:solidFill>
                <a:latin typeface="Arial" panose="020B0604020202020204" pitchFamily="34" charset="0"/>
                <a:cs typeface="Arial" panose="020B0604020202020204" pitchFamily="34" charset="0"/>
              </a:rPr>
              <a:t>Diuretic therapy : </a:t>
            </a:r>
            <a:r>
              <a:rPr lang="en-US" dirty="0">
                <a:latin typeface="Arial" panose="020B0604020202020204" pitchFamily="34" charset="0"/>
                <a:cs typeface="Arial" panose="020B0604020202020204" pitchFamily="34" charset="0"/>
              </a:rPr>
              <a:t>is the primary therapy for right-sided-volume overload to improve CH. </a:t>
            </a:r>
          </a:p>
          <a:p>
            <a:pPr>
              <a:lnSpc>
                <a:spcPct val="150000"/>
              </a:lnSpc>
            </a:pPr>
            <a:r>
              <a:rPr lang="en-US" b="1" i="1" dirty="0">
                <a:solidFill>
                  <a:srgbClr val="C00000"/>
                </a:solidFill>
                <a:latin typeface="Arial" panose="020B0604020202020204" pitchFamily="34" charset="0"/>
                <a:cs typeface="Arial" panose="020B0604020202020204" pitchFamily="34" charset="0"/>
              </a:rPr>
              <a:t>Sacubitril/valsartan: </a:t>
            </a:r>
            <a:r>
              <a:rPr lang="en-US" dirty="0">
                <a:latin typeface="Arial" panose="020B0604020202020204" pitchFamily="34" charset="0"/>
                <a:cs typeface="Arial" panose="020B0604020202020204" pitchFamily="34" charset="0"/>
              </a:rPr>
              <a:t>not only reduced the risk of death and rehospitalization, but also improved all measures of liver function compared with enalapril in patients with reduced ejection fraction.</a:t>
            </a:r>
          </a:p>
        </p:txBody>
      </p:sp>
      <p:sp>
        <p:nvSpPr>
          <p:cNvPr id="2" name="Title 1">
            <a:extLst>
              <a:ext uri="{FF2B5EF4-FFF2-40B4-BE49-F238E27FC236}">
                <a16:creationId xmlns:a16="http://schemas.microsoft.com/office/drawing/2014/main" xmlns="" id="{EA80FEB5-EF9D-347F-6D2B-972FF6CA76D3}"/>
              </a:ext>
            </a:extLst>
          </p:cNvPr>
          <p:cNvSpPr>
            <a:spLocks noGrp="1"/>
          </p:cNvSpPr>
          <p:nvPr>
            <p:ph type="title"/>
          </p:nvPr>
        </p:nvSpPr>
        <p:spPr>
          <a:xfrm>
            <a:off x="85189" y="36"/>
            <a:ext cx="7504953" cy="1135529"/>
          </a:xfrm>
        </p:spPr>
        <p:txBody>
          <a:bodyPr>
            <a:normAutofit/>
          </a:bodyPr>
          <a:lstStyle/>
          <a:p>
            <a:r>
              <a:rPr lang="en-US" sz="4000" b="1" dirty="0">
                <a:solidFill>
                  <a:srgbClr val="7030A0"/>
                </a:solidFill>
                <a:latin typeface="Arial" panose="020B0604020202020204" pitchFamily="34" charset="0"/>
                <a:cs typeface="Arial" panose="020B0604020202020204" pitchFamily="34" charset="0"/>
              </a:rPr>
              <a:t>Management and prognosis</a:t>
            </a:r>
          </a:p>
        </p:txBody>
      </p:sp>
    </p:spTree>
    <p:extLst>
      <p:ext uri="{BB962C8B-B14F-4D97-AF65-F5344CB8AC3E}">
        <p14:creationId xmlns:p14="http://schemas.microsoft.com/office/powerpoint/2010/main" val="347311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E84707-C1C0-6600-A280-584B62CD011B}"/>
              </a:ext>
            </a:extLst>
          </p:cNvPr>
          <p:cNvSpPr>
            <a:spLocks noGrp="1"/>
          </p:cNvSpPr>
          <p:nvPr>
            <p:ph sz="quarter" idx="1"/>
          </p:nvPr>
        </p:nvSpPr>
        <p:spPr>
          <a:xfrm>
            <a:off x="609625" y="533400"/>
            <a:ext cx="10757647" cy="5791200"/>
          </a:xfrm>
        </p:spPr>
        <p:txBody>
          <a:bodyPr>
            <a:normAutofit/>
          </a:bodyPr>
          <a:lstStyle/>
          <a:p>
            <a:pPr>
              <a:lnSpc>
                <a:spcPct val="150000"/>
              </a:lnSpc>
            </a:pPr>
            <a:r>
              <a:rPr lang="en-US" dirty="0">
                <a:latin typeface="Arial" panose="020B0604020202020204" pitchFamily="34" charset="0"/>
                <a:cs typeface="Arial" panose="020B0604020202020204" pitchFamily="34" charset="0"/>
              </a:rPr>
              <a:t>The current American guidelines on valvular heart disease recommend </a:t>
            </a:r>
            <a:r>
              <a:rPr lang="en-US" b="1" i="1" dirty="0">
                <a:solidFill>
                  <a:srgbClr val="C00000"/>
                </a:solidFill>
                <a:latin typeface="Arial" panose="020B0604020202020204" pitchFamily="34" charset="0"/>
                <a:cs typeface="Arial" panose="020B0604020202020204" pitchFamily="34" charset="0"/>
              </a:rPr>
              <a:t>valve surgery </a:t>
            </a:r>
            <a:r>
              <a:rPr lang="en-US" dirty="0">
                <a:latin typeface="Arial" panose="020B0604020202020204" pitchFamily="34" charset="0"/>
                <a:cs typeface="Arial" panose="020B0604020202020204" pitchFamily="34" charset="0"/>
              </a:rPr>
              <a:t>in patients with symptomatic severe tricuspid regurgitation to alleviate systemic venous and hepatic congestion and decrease reliance on diuretics.</a:t>
            </a:r>
          </a:p>
          <a:p>
            <a:pPr marL="0" indent="0">
              <a:lnSpc>
                <a:spcPct val="150000"/>
              </a:lnSpc>
              <a:buNone/>
            </a:pPr>
            <a:r>
              <a:rPr lang="en-US" b="1" dirty="0">
                <a:solidFill>
                  <a:schemeClr val="accent5"/>
                </a:solidFill>
                <a:latin typeface="Arial" panose="020B0604020202020204" pitchFamily="34" charset="0"/>
                <a:cs typeface="Arial" panose="020B0604020202020204" pitchFamily="34" charset="0"/>
              </a:rPr>
              <a:t>In patients refractory to medical therapy:</a:t>
            </a:r>
          </a:p>
          <a:p>
            <a:pPr>
              <a:lnSpc>
                <a:spcPct val="150000"/>
              </a:lnSpc>
            </a:pPr>
            <a:r>
              <a:rPr lang="en-US" dirty="0">
                <a:latin typeface="Arial" panose="020B0604020202020204" pitchFamily="34" charset="0"/>
                <a:cs typeface="Arial" panose="020B0604020202020204" pitchFamily="34" charset="0"/>
              </a:rPr>
              <a:t> mechanical circulatory support (MCS) </a:t>
            </a:r>
          </a:p>
          <a:p>
            <a:pPr>
              <a:lnSpc>
                <a:spcPct val="150000"/>
              </a:lnSpc>
            </a:pPr>
            <a:r>
              <a:rPr lang="en-US" dirty="0">
                <a:latin typeface="Arial" panose="020B0604020202020204" pitchFamily="34" charset="0"/>
                <a:cs typeface="Arial" panose="020B0604020202020204" pitchFamily="34" charset="0"/>
              </a:rPr>
              <a:t> heart transplantation</a:t>
            </a:r>
          </a:p>
        </p:txBody>
      </p:sp>
    </p:spTree>
    <p:extLst>
      <p:ext uri="{BB962C8B-B14F-4D97-AF65-F5344CB8AC3E}">
        <p14:creationId xmlns:p14="http://schemas.microsoft.com/office/powerpoint/2010/main" val="922058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647C4-B13E-BD95-FE4A-6A594FA883C8}"/>
              </a:ext>
            </a:extLst>
          </p:cNvPr>
          <p:cNvSpPr>
            <a:spLocks noGrp="1"/>
          </p:cNvSpPr>
          <p:nvPr>
            <p:ph type="ctrTitle"/>
          </p:nvPr>
        </p:nvSpPr>
        <p:spPr/>
        <p:txBody>
          <a:bodyPr>
            <a:normAutofit/>
          </a:bodyPr>
          <a:lstStyle/>
          <a:p>
            <a:r>
              <a:rPr lang="en-US" sz="6600" dirty="0">
                <a:latin typeface="AngsanaUPC" panose="02020603050405020304" pitchFamily="18" charset="-34"/>
                <a:cs typeface="AngsanaUPC" panose="02020603050405020304" pitchFamily="18" charset="-34"/>
              </a:rPr>
              <a:t>Cardiac Syndromes in Liver Disease</a:t>
            </a:r>
          </a:p>
        </p:txBody>
      </p:sp>
      <p:sp>
        <p:nvSpPr>
          <p:cNvPr id="4" name="Subtitle 3"/>
          <p:cNvSpPr>
            <a:spLocks noGrp="1"/>
          </p:cNvSpPr>
          <p:nvPr>
            <p:ph type="subTitle" idx="1"/>
          </p:nvPr>
        </p:nvSpPr>
        <p:spPr>
          <a:xfrm>
            <a:off x="38103" y="5189538"/>
            <a:ext cx="9029700" cy="165576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chemeClr val="tx1"/>
                </a:solidFill>
              </a:rPr>
              <a:t>Prepared by Dr.M.Reza Zaki</a:t>
            </a:r>
          </a:p>
          <a:p>
            <a:pPr algn="ctr"/>
            <a:r>
              <a:rPr lang="en-US" sz="2000" b="1" dirty="0">
                <a:solidFill>
                  <a:schemeClr val="tx1"/>
                </a:solidFill>
              </a:rPr>
              <a:t>Firozgar hospital</a:t>
            </a:r>
          </a:p>
          <a:p>
            <a:pPr algn="ctr"/>
            <a:r>
              <a:rPr lang="en-US" sz="2000" b="1" dirty="0" smtClean="0">
                <a:solidFill>
                  <a:schemeClr val="tx1"/>
                </a:solidFill>
              </a:rPr>
              <a:t>25.10.1403</a:t>
            </a:r>
          </a:p>
          <a:p>
            <a:pPr algn="ctr"/>
            <a:r>
              <a:rPr lang="en-US" sz="2000" b="1" dirty="0" smtClean="0">
                <a:solidFill>
                  <a:schemeClr val="tx1"/>
                </a:solidFill>
              </a:rPr>
              <a:t>Journal of clinical and translational hepatology 2023</a:t>
            </a:r>
            <a:endParaRPr lang="fa-IR" sz="2000" b="1" dirty="0">
              <a:solidFill>
                <a:schemeClr val="tx1"/>
              </a:solidFill>
            </a:endParaRPr>
          </a:p>
        </p:txBody>
      </p:sp>
    </p:spTree>
    <p:extLst>
      <p:ext uri="{BB962C8B-B14F-4D97-AF65-F5344CB8AC3E}">
        <p14:creationId xmlns:p14="http://schemas.microsoft.com/office/powerpoint/2010/main" val="292378857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9CA2B22-B1AC-4DCA-AB67-A92A973D670C}"/>
              </a:ext>
            </a:extLst>
          </p:cNvPr>
          <p:cNvSpPr>
            <a:spLocks noGrp="1"/>
          </p:cNvSpPr>
          <p:nvPr>
            <p:ph sz="quarter" idx="1"/>
          </p:nvPr>
        </p:nvSpPr>
        <p:spPr>
          <a:xfrm>
            <a:off x="838200" y="838200"/>
            <a:ext cx="10744200" cy="5338763"/>
          </a:xfrm>
        </p:spPr>
        <p:txBody>
          <a:bodyPr/>
          <a:lstStyle/>
          <a:p>
            <a:pPr>
              <a:lnSpc>
                <a:spcPct val="200000"/>
              </a:lnSpc>
            </a:pPr>
            <a:r>
              <a:rPr lang="en-US" b="1" i="1" dirty="0">
                <a:solidFill>
                  <a:srgbClr val="7030A0"/>
                </a:solidFill>
                <a:latin typeface="Arial" panose="020B0604020202020204" pitchFamily="34" charset="0"/>
                <a:cs typeface="Arial" panose="020B0604020202020204" pitchFamily="34" charset="0"/>
              </a:rPr>
              <a:t>Clinical importance of CH :</a:t>
            </a:r>
          </a:p>
          <a:p>
            <a:pPr marL="514350" indent="-514350">
              <a:lnSpc>
                <a:spcPct val="200000"/>
              </a:lnSpc>
              <a:buFont typeface="+mj-lt"/>
              <a:buAutoNum type="arabicPeriod"/>
            </a:pPr>
            <a:r>
              <a:rPr lang="en-US" sz="3200" dirty="0">
                <a:latin typeface="Arial" panose="020B0604020202020204" pitchFamily="34" charset="0"/>
                <a:cs typeface="Arial" panose="020B0604020202020204" pitchFamily="34" charset="0"/>
              </a:rPr>
              <a:t>A marker of advanced cardiac disease</a:t>
            </a:r>
          </a:p>
          <a:p>
            <a:pPr marL="514350" indent="-514350">
              <a:lnSpc>
                <a:spcPct val="200000"/>
              </a:lnSpc>
              <a:buFont typeface="+mj-lt"/>
              <a:buAutoNum type="arabicPeriod"/>
            </a:pPr>
            <a:r>
              <a:rPr lang="en-US" sz="3200" dirty="0">
                <a:latin typeface="Arial" panose="020B0604020202020204" pitchFamily="34" charset="0"/>
                <a:cs typeface="Arial" panose="020B0604020202020204" pitchFamily="34" charset="0"/>
              </a:rPr>
              <a:t>A condition that can progress to liver cirrhosis</a:t>
            </a:r>
          </a:p>
          <a:p>
            <a:pPr marL="514350" indent="-514350">
              <a:lnSpc>
                <a:spcPct val="200000"/>
              </a:lnSpc>
              <a:buFont typeface="+mj-lt"/>
              <a:buAutoNum type="arabicPeriod"/>
            </a:pPr>
            <a:r>
              <a:rPr lang="en-US" sz="3200" dirty="0">
                <a:latin typeface="Arial" panose="020B0604020202020204" pitchFamily="34" charset="0"/>
                <a:cs typeface="Arial" panose="020B0604020202020204" pitchFamily="34" charset="0"/>
              </a:rPr>
              <a:t> a risk factor predisposing the liver to cardiogenic injury </a:t>
            </a:r>
          </a:p>
        </p:txBody>
      </p:sp>
    </p:spTree>
    <p:extLst>
      <p:ext uri="{BB962C8B-B14F-4D97-AF65-F5344CB8AC3E}">
        <p14:creationId xmlns:p14="http://schemas.microsoft.com/office/powerpoint/2010/main" val="1328842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90BB8EE4-1A5E-D547-0D78-71B699BBF3CB}"/>
              </a:ext>
            </a:extLst>
          </p:cNvPr>
          <p:cNvGraphicFramePr>
            <a:graphicFrameLocks noGrp="1"/>
          </p:cNvGraphicFramePr>
          <p:nvPr>
            <p:ph sz="quarter" idx="1"/>
            <p:extLst>
              <p:ext uri="{D42A27DB-BD31-4B8C-83A1-F6EECF244321}">
                <p14:modId xmlns:p14="http://schemas.microsoft.com/office/powerpoint/2010/main" val="1636286984"/>
              </p:ext>
            </p:extLst>
          </p:nvPr>
        </p:nvGraphicFramePr>
        <p:xfrm>
          <a:off x="215177" y="788893"/>
          <a:ext cx="11809505" cy="5570070"/>
        </p:xfrm>
        <a:graphic>
          <a:graphicData uri="http://schemas.openxmlformats.org/drawingml/2006/table">
            <a:tbl>
              <a:tblPr firstRow="1" bandRow="1">
                <a:tableStyleId>{16D9F66E-5EB9-4882-86FB-DCBF35E3C3E4}</a:tableStyleId>
              </a:tblPr>
              <a:tblGrid>
                <a:gridCol w="11809505">
                  <a:extLst>
                    <a:ext uri="{9D8B030D-6E8A-4147-A177-3AD203B41FA5}">
                      <a16:colId xmlns:a16="http://schemas.microsoft.com/office/drawing/2014/main" xmlns="" val="441691807"/>
                    </a:ext>
                  </a:extLst>
                </a:gridCol>
              </a:tblGrid>
              <a:tr h="1114014">
                <a:tc>
                  <a:txBody>
                    <a:bodyPr/>
                    <a:lstStyle/>
                    <a:p>
                      <a:r>
                        <a:rPr lang="en-US" sz="2000" dirty="0">
                          <a:latin typeface="Arial" panose="020B0604020202020204" pitchFamily="34" charset="0"/>
                          <a:cs typeface="Arial" panose="020B0604020202020204" pitchFamily="34" charset="0"/>
                        </a:rPr>
                        <a:t>Treat underlying cardiopulmonary disease.</a:t>
                      </a:r>
                    </a:p>
                  </a:txBody>
                  <a:tcPr/>
                </a:tc>
                <a:extLst>
                  <a:ext uri="{0D108BD9-81ED-4DB2-BD59-A6C34878D82A}">
                    <a16:rowId xmlns:a16="http://schemas.microsoft.com/office/drawing/2014/main" xmlns="" val="1582077519"/>
                  </a:ext>
                </a:extLst>
              </a:tr>
              <a:tr h="1114014">
                <a:tc>
                  <a:txBody>
                    <a:bodyPr/>
                    <a:lstStyle/>
                    <a:p>
                      <a:r>
                        <a:rPr lang="en-US" sz="2000" b="1" dirty="0">
                          <a:latin typeface="Arial" panose="020B0604020202020204" pitchFamily="34" charset="0"/>
                          <a:cs typeface="Arial" panose="020B0604020202020204" pitchFamily="34" charset="0"/>
                        </a:rPr>
                        <a:t>Diuretic therapy should be used to optimize right-sided filling pressures.</a:t>
                      </a:r>
                    </a:p>
                  </a:txBody>
                  <a:tcPr/>
                </a:tc>
                <a:extLst>
                  <a:ext uri="{0D108BD9-81ED-4DB2-BD59-A6C34878D82A}">
                    <a16:rowId xmlns:a16="http://schemas.microsoft.com/office/drawing/2014/main" xmlns="" val="1301850639"/>
                  </a:ext>
                </a:extLst>
              </a:tr>
              <a:tr h="1114014">
                <a:tc>
                  <a:txBody>
                    <a:bodyPr/>
                    <a:lstStyle/>
                    <a:p>
                      <a:r>
                        <a:rPr lang="en-US" sz="2000" b="1" dirty="0">
                          <a:latin typeface="Arial" panose="020B0604020202020204" pitchFamily="34" charset="0"/>
                          <a:cs typeface="Arial" panose="020B0604020202020204" pitchFamily="34" charset="0"/>
                        </a:rPr>
                        <a:t>Consider starting or switching from ACEi/ARBs to sacubitril/valsartan in patients with heart failure regardless of ejection fraction.</a:t>
                      </a:r>
                    </a:p>
                  </a:txBody>
                  <a:tcPr/>
                </a:tc>
                <a:extLst>
                  <a:ext uri="{0D108BD9-81ED-4DB2-BD59-A6C34878D82A}">
                    <a16:rowId xmlns:a16="http://schemas.microsoft.com/office/drawing/2014/main" xmlns="" val="2801798768"/>
                  </a:ext>
                </a:extLst>
              </a:tr>
              <a:tr h="1114014">
                <a:tc>
                  <a:txBody>
                    <a:bodyPr/>
                    <a:lstStyle/>
                    <a:p>
                      <a:r>
                        <a:rPr lang="en-US" sz="2000" b="1" dirty="0">
                          <a:latin typeface="Arial" panose="020B0604020202020204" pitchFamily="34" charset="0"/>
                          <a:cs typeface="Arial" panose="020B0604020202020204" pitchFamily="34" charset="0"/>
                        </a:rPr>
                        <a:t>Patients with congestive hepatopathy due to severe tricuspid regurgitation should be evaluated for transcatheter or surgical valve therapy.</a:t>
                      </a:r>
                    </a:p>
                  </a:txBody>
                  <a:tcPr/>
                </a:tc>
                <a:extLst>
                  <a:ext uri="{0D108BD9-81ED-4DB2-BD59-A6C34878D82A}">
                    <a16:rowId xmlns:a16="http://schemas.microsoft.com/office/drawing/2014/main" xmlns="" val="2037755129"/>
                  </a:ext>
                </a:extLst>
              </a:tr>
              <a:tr h="1114014">
                <a:tc>
                  <a:txBody>
                    <a:bodyPr/>
                    <a:lstStyle/>
                    <a:p>
                      <a:r>
                        <a:rPr lang="en-US" sz="2000" b="1" dirty="0">
                          <a:latin typeface="Arial" panose="020B0604020202020204" pitchFamily="34" charset="0"/>
                          <a:cs typeface="Arial" panose="020B0604020202020204" pitchFamily="34" charset="0"/>
                        </a:rPr>
                        <a:t>Patients with congestive hepatopathy and heart failure with ascites should be treated with combination of loop diuretics and aldosterone antagonist at natriuretic dose.</a:t>
                      </a:r>
                    </a:p>
                  </a:txBody>
                  <a:tcPr/>
                </a:tc>
                <a:extLst>
                  <a:ext uri="{0D108BD9-81ED-4DB2-BD59-A6C34878D82A}">
                    <a16:rowId xmlns:a16="http://schemas.microsoft.com/office/drawing/2014/main" xmlns="" val="3089389228"/>
                  </a:ext>
                </a:extLst>
              </a:tr>
            </a:tbl>
          </a:graphicData>
        </a:graphic>
      </p:graphicFrame>
      <p:sp>
        <p:nvSpPr>
          <p:cNvPr id="5" name="TextBox 4">
            <a:extLst>
              <a:ext uri="{FF2B5EF4-FFF2-40B4-BE49-F238E27FC236}">
                <a16:creationId xmlns:a16="http://schemas.microsoft.com/office/drawing/2014/main" xmlns="" id="{4EDE0397-0FF2-B4F0-20F8-E69F1161E61E}"/>
              </a:ext>
            </a:extLst>
          </p:cNvPr>
          <p:cNvSpPr txBox="1"/>
          <p:nvPr/>
        </p:nvSpPr>
        <p:spPr>
          <a:xfrm>
            <a:off x="2197561" y="101183"/>
            <a:ext cx="8392747" cy="584775"/>
          </a:xfrm>
          <a:prstGeom prst="rect">
            <a:avLst/>
          </a:prstGeom>
          <a:solidFill>
            <a:schemeClr val="accent2">
              <a:lumMod val="40000"/>
              <a:lumOff val="60000"/>
            </a:schemeClr>
          </a:solidFill>
        </p:spPr>
        <p:txBody>
          <a:bodyPr wrap="square" rtlCol="0">
            <a:spAutoFit/>
          </a:bodyPr>
          <a:lstStyle/>
          <a:p>
            <a:pPr algn="l"/>
            <a:r>
              <a:rPr lang="en-US" sz="3200" b="1" i="1" dirty="0">
                <a:latin typeface="Arial" panose="020B0604020202020204" pitchFamily="34" charset="0"/>
                <a:cs typeface="Arial" panose="020B0604020202020204" pitchFamily="34" charset="0"/>
              </a:rPr>
              <a:t>Congestive hepatopathy management</a:t>
            </a:r>
          </a:p>
        </p:txBody>
      </p:sp>
    </p:spTree>
    <p:extLst>
      <p:ext uri="{BB962C8B-B14F-4D97-AF65-F5344CB8AC3E}">
        <p14:creationId xmlns:p14="http://schemas.microsoft.com/office/powerpoint/2010/main" val="3565327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420228-7673-C18A-9B75-29E467CE86B7}"/>
              </a:ext>
            </a:extLst>
          </p:cNvPr>
          <p:cNvSpPr>
            <a:spLocks noGrp="1"/>
          </p:cNvSpPr>
          <p:nvPr>
            <p:ph type="title"/>
          </p:nvPr>
        </p:nvSpPr>
        <p:spPr>
          <a:xfrm>
            <a:off x="1" y="126067"/>
            <a:ext cx="7769411" cy="782356"/>
          </a:xfrm>
        </p:spPr>
        <p:txBody>
          <a:bodyPr>
            <a:noAutofit/>
          </a:bodyPr>
          <a:lstStyle/>
          <a:p>
            <a:r>
              <a:rPr lang="en-US" sz="4000" b="1" dirty="0">
                <a:solidFill>
                  <a:srgbClr val="7030A0"/>
                </a:solidFill>
                <a:latin typeface="Arial" panose="020B0604020202020204" pitchFamily="34" charset="0"/>
                <a:cs typeface="Arial" panose="020B0604020202020204" pitchFamily="34" charset="0"/>
              </a:rPr>
              <a:t>Cardiogenic liver injury (CLI)</a:t>
            </a:r>
          </a:p>
        </p:txBody>
      </p:sp>
      <p:sp>
        <p:nvSpPr>
          <p:cNvPr id="3" name="Content Placeholder 2">
            <a:extLst>
              <a:ext uri="{FF2B5EF4-FFF2-40B4-BE49-F238E27FC236}">
                <a16:creationId xmlns:a16="http://schemas.microsoft.com/office/drawing/2014/main" xmlns="" id="{DF6B8A7A-C7BA-AC87-4D36-42B6FE7299E2}"/>
              </a:ext>
            </a:extLst>
          </p:cNvPr>
          <p:cNvSpPr>
            <a:spLocks noGrp="1"/>
          </p:cNvSpPr>
          <p:nvPr>
            <p:ph sz="quarter" idx="1"/>
          </p:nvPr>
        </p:nvSpPr>
        <p:spPr>
          <a:xfrm>
            <a:off x="457200" y="1066804"/>
            <a:ext cx="11277600" cy="5110163"/>
          </a:xfrm>
        </p:spPr>
        <p:txBody>
          <a:bodyPr>
            <a:noAutofit/>
          </a:bodyPr>
          <a:lstStyle/>
          <a:p>
            <a:pPr marL="0" indent="0">
              <a:lnSpc>
                <a:spcPct val="200000"/>
              </a:lnSpc>
              <a:buNone/>
            </a:pPr>
            <a:r>
              <a:rPr lang="fa-IR" sz="2400" b="1" dirty="0">
                <a:solidFill>
                  <a:srgbClr val="C00000"/>
                </a:solidFill>
                <a:latin typeface="Arial" panose="020B0604020202020204" pitchFamily="34" charset="0"/>
                <a:cs typeface="Arial" panose="020B0604020202020204" pitchFamily="34" charset="0"/>
              </a:rPr>
              <a:t>Prevalence and etiopathogenesis</a:t>
            </a:r>
          </a:p>
          <a:p>
            <a:pPr>
              <a:lnSpc>
                <a:spcPct val="200000"/>
              </a:lnSpc>
            </a:pPr>
            <a:r>
              <a:rPr lang="fa-IR" sz="2400" dirty="0">
                <a:latin typeface="Arial" panose="020B0604020202020204" pitchFamily="34" charset="0"/>
                <a:cs typeface="Arial" panose="020B0604020202020204" pitchFamily="34" charset="0"/>
              </a:rPr>
              <a:t>CLI (e.g., shock liver, ischemic, or hypoxic hepatitis) is an acute condition that occurs as a combination of venous stasis and sudden hepatic hypoperfusion in the setting of </a:t>
            </a:r>
            <a:r>
              <a:rPr lang="fa-IR" sz="2400" b="1" i="1" dirty="0">
                <a:solidFill>
                  <a:schemeClr val="accent5">
                    <a:lumMod val="60000"/>
                    <a:lumOff val="40000"/>
                  </a:schemeClr>
                </a:solidFill>
                <a:latin typeface="Arial" panose="020B0604020202020204" pitchFamily="34" charset="0"/>
                <a:cs typeface="Arial" panose="020B0604020202020204" pitchFamily="34" charset="0"/>
              </a:rPr>
              <a:t>acute cardiac, circulatory, or pulmonary failure.</a:t>
            </a:r>
          </a:p>
          <a:p>
            <a:pPr>
              <a:lnSpc>
                <a:spcPct val="200000"/>
              </a:lnSpc>
            </a:pPr>
            <a:r>
              <a:rPr lang="fa-IR" sz="2400" dirty="0">
                <a:latin typeface="Arial" panose="020B0604020202020204" pitchFamily="34" charset="0"/>
                <a:cs typeface="Arial" panose="020B0604020202020204" pitchFamily="34" charset="0"/>
              </a:rPr>
              <a:t>The prevalence of CLI is estimated at </a:t>
            </a:r>
            <a:r>
              <a:rPr lang="en-US" sz="2400" dirty="0" smtClean="0">
                <a:latin typeface="Arial" panose="020B0604020202020204" pitchFamily="34" charset="0"/>
                <a:cs typeface="Arial" panose="020B0604020202020204" pitchFamily="34" charset="0"/>
              </a:rPr>
              <a:t>20</a:t>
            </a:r>
            <a:r>
              <a:rPr lang="fa-IR" sz="2400" dirty="0" smtClean="0">
                <a:latin typeface="Arial" panose="020B0604020202020204" pitchFamily="34" charset="0"/>
                <a:cs typeface="Arial" panose="020B0604020202020204" pitchFamily="34" charset="0"/>
              </a:rPr>
              <a:t> </a:t>
            </a:r>
            <a:r>
              <a:rPr lang="fa-IR" sz="2400" dirty="0">
                <a:latin typeface="Arial" panose="020B0604020202020204" pitchFamily="34" charset="0"/>
                <a:cs typeface="Arial" panose="020B0604020202020204" pitchFamily="34" charset="0"/>
              </a:rPr>
              <a:t>to </a:t>
            </a:r>
            <a:r>
              <a:rPr lang="en-US" sz="2400" dirty="0" smtClean="0">
                <a:latin typeface="Arial" panose="020B0604020202020204" pitchFamily="34" charset="0"/>
                <a:cs typeface="Arial" panose="020B0604020202020204" pitchFamily="34" charset="0"/>
              </a:rPr>
              <a:t>30</a:t>
            </a:r>
            <a:r>
              <a:rPr lang="fa-IR" sz="2400" dirty="0" smtClean="0">
                <a:latin typeface="Arial" panose="020B0604020202020204" pitchFamily="34" charset="0"/>
                <a:cs typeface="Arial" panose="020B0604020202020204" pitchFamily="34" charset="0"/>
              </a:rPr>
              <a:t>% </a:t>
            </a:r>
            <a:r>
              <a:rPr lang="fa-IR" sz="2400" dirty="0">
                <a:latin typeface="Arial" panose="020B0604020202020204" pitchFamily="34" charset="0"/>
                <a:cs typeface="Arial" panose="020B0604020202020204" pitchFamily="34" charset="0"/>
              </a:rPr>
              <a:t>in patients with acute heart failure.</a:t>
            </a:r>
          </a:p>
        </p:txBody>
      </p:sp>
    </p:spTree>
    <p:extLst>
      <p:ext uri="{BB962C8B-B14F-4D97-AF65-F5344CB8AC3E}">
        <p14:creationId xmlns:p14="http://schemas.microsoft.com/office/powerpoint/2010/main" val="962620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B9987F-1C26-0259-C2C0-24BAFF6A63BA}"/>
              </a:ext>
            </a:extLst>
          </p:cNvPr>
          <p:cNvSpPr>
            <a:spLocks noGrp="1"/>
          </p:cNvSpPr>
          <p:nvPr>
            <p:ph sz="quarter" idx="1"/>
          </p:nvPr>
        </p:nvSpPr>
        <p:spPr>
          <a:xfrm>
            <a:off x="838200" y="914407"/>
            <a:ext cx="10515600" cy="5262563"/>
          </a:xfrm>
        </p:spPr>
        <p:txBody>
          <a:bodyPr anchor="ctr">
            <a:normAutofit fontScale="92500"/>
          </a:bodyPr>
          <a:lstStyle/>
          <a:p>
            <a:pPr>
              <a:lnSpc>
                <a:spcPct val="200000"/>
              </a:lnSpc>
            </a:pPr>
            <a:r>
              <a:rPr lang="fa-IR" sz="3200" dirty="0">
                <a:latin typeface="Arial" panose="020B0604020202020204" pitchFamily="34" charset="0"/>
                <a:cs typeface="Arial" panose="020B0604020202020204" pitchFamily="34" charset="0"/>
              </a:rPr>
              <a:t> Importantly, even a mild hemodynamic disturbance can lead to liver injury in patients with prior venous congestion because of exhausted compensatory mechanisms of sinusoidal endothelial cells and hepatocytes to increase oxygen extraction from the blood.</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9364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7410BA4-A2F5-2195-3DBF-735360B6A616}"/>
              </a:ext>
            </a:extLst>
          </p:cNvPr>
          <p:cNvSpPr>
            <a:spLocks noGrp="1"/>
          </p:cNvSpPr>
          <p:nvPr>
            <p:ph idx="1"/>
          </p:nvPr>
        </p:nvSpPr>
        <p:spPr>
          <a:xfrm>
            <a:off x="561789" y="663248"/>
            <a:ext cx="11096811" cy="5889952"/>
          </a:xfrm>
        </p:spPr>
        <p:txBody>
          <a:bodyPr>
            <a:noAutofit/>
          </a:bodyPr>
          <a:lstStyle/>
          <a:p>
            <a:pPr marL="0" indent="0">
              <a:lnSpc>
                <a:spcPct val="200000"/>
              </a:lnSpc>
              <a:buNone/>
            </a:pPr>
            <a:r>
              <a:rPr lang="en-US" sz="2400" b="1" dirty="0">
                <a:solidFill>
                  <a:srgbClr val="7030A0"/>
                </a:solidFill>
                <a:latin typeface="Arial" panose="020B0604020202020204" pitchFamily="34" charset="0"/>
                <a:cs typeface="Arial" panose="020B0604020202020204" pitchFamily="34" charset="0"/>
              </a:rPr>
              <a:t>Clinical manifestations and diagnosis</a:t>
            </a:r>
          </a:p>
          <a:p>
            <a:pPr>
              <a:lnSpc>
                <a:spcPct val="200000"/>
              </a:lnSpc>
            </a:pPr>
            <a:r>
              <a:rPr lang="en-US" sz="2000" b="1" dirty="0">
                <a:latin typeface="Arial" panose="020B0604020202020204" pitchFamily="34" charset="0"/>
                <a:cs typeface="Arial" panose="020B0604020202020204" pitchFamily="34" charset="0"/>
              </a:rPr>
              <a:t>Abrupt increases of </a:t>
            </a:r>
            <a:r>
              <a:rPr lang="en-US" sz="2000" b="1" dirty="0">
                <a:solidFill>
                  <a:schemeClr val="accent5">
                    <a:lumMod val="75000"/>
                  </a:schemeClr>
                </a:solidFill>
                <a:latin typeface="Arial" panose="020B0604020202020204" pitchFamily="34" charset="0"/>
                <a:cs typeface="Arial" panose="020B0604020202020204" pitchFamily="34" charset="0"/>
              </a:rPr>
              <a:t>LDH</a:t>
            </a:r>
          </a:p>
          <a:p>
            <a:pPr>
              <a:lnSpc>
                <a:spcPct val="200000"/>
              </a:lnSpc>
            </a:pPr>
            <a:r>
              <a:rPr lang="en-US" sz="2000" b="1" dirty="0">
                <a:latin typeface="Arial" panose="020B0604020202020204" pitchFamily="34" charset="0"/>
                <a:cs typeface="Arial" panose="020B0604020202020204" pitchFamily="34" charset="0"/>
              </a:rPr>
              <a:t>Increseas of hepatic </a:t>
            </a:r>
            <a:r>
              <a:rPr lang="en-US" sz="2000" b="1" dirty="0">
                <a:solidFill>
                  <a:schemeClr val="accent5">
                    <a:lumMod val="75000"/>
                  </a:schemeClr>
                </a:solidFill>
                <a:latin typeface="Arial" panose="020B0604020202020204" pitchFamily="34" charset="0"/>
                <a:cs typeface="Arial" panose="020B0604020202020204" pitchFamily="34" charset="0"/>
              </a:rPr>
              <a:t>aminotransferases</a:t>
            </a:r>
            <a:r>
              <a:rPr lang="en-US" sz="2000" b="1" dirty="0">
                <a:latin typeface="Arial" panose="020B0604020202020204" pitchFamily="34" charset="0"/>
                <a:cs typeface="Arial" panose="020B0604020202020204" pitchFamily="34" charset="0"/>
              </a:rPr>
              <a:t> of more than 20-fold</a:t>
            </a:r>
          </a:p>
          <a:p>
            <a:pPr>
              <a:lnSpc>
                <a:spcPct val="200000"/>
              </a:lnSpc>
            </a:pPr>
            <a:r>
              <a:rPr lang="en-US" sz="2000" b="1" dirty="0">
                <a:latin typeface="Arial" panose="020B0604020202020204" pitchFamily="34" charset="0"/>
                <a:cs typeface="Arial" panose="020B0604020202020204" pitchFamily="34" charset="0"/>
              </a:rPr>
              <a:t> prolongation of </a:t>
            </a:r>
            <a:r>
              <a:rPr lang="en-US" sz="2000" b="1" dirty="0">
                <a:solidFill>
                  <a:schemeClr val="accent5">
                    <a:lumMod val="75000"/>
                  </a:schemeClr>
                </a:solidFill>
                <a:latin typeface="Arial" panose="020B0604020202020204" pitchFamily="34" charset="0"/>
                <a:cs typeface="Arial" panose="020B0604020202020204" pitchFamily="34" charset="0"/>
              </a:rPr>
              <a:t>prothrombin time</a:t>
            </a:r>
            <a:r>
              <a:rPr lang="en-US" sz="2000" b="1" dirty="0">
                <a:latin typeface="Arial" panose="020B0604020202020204" pitchFamily="34" charset="0"/>
                <a:cs typeface="Arial" panose="020B0604020202020204" pitchFamily="34" charset="0"/>
              </a:rPr>
              <a:t> within the first 3 days from the index event.</a:t>
            </a:r>
          </a:p>
          <a:p>
            <a:pPr>
              <a:lnSpc>
                <a:spcPct val="200000"/>
              </a:lnSpc>
            </a:pPr>
            <a:r>
              <a:rPr lang="en-US" sz="2000" b="1" dirty="0">
                <a:latin typeface="Arial" panose="020B0604020202020204" pitchFamily="34" charset="0"/>
                <a:cs typeface="Arial" panose="020B0604020202020204" pitchFamily="34" charset="0"/>
              </a:rPr>
              <a:t> </a:t>
            </a:r>
            <a:r>
              <a:rPr lang="fa-IR" sz="2000" b="1" dirty="0">
                <a:latin typeface="Arial" panose="020B0604020202020204" pitchFamily="34" charset="0"/>
                <a:cs typeface="Arial" panose="020B0604020202020204" pitchFamily="34" charset="0"/>
              </a:rPr>
              <a:t>CLI </a:t>
            </a:r>
            <a:r>
              <a:rPr lang="en-US" sz="2000" b="1" dirty="0">
                <a:latin typeface="Arial" panose="020B0604020202020204" pitchFamily="34" charset="0"/>
                <a:cs typeface="Arial" panose="020B0604020202020204" pitchFamily="34" charset="0"/>
              </a:rPr>
              <a:t>can also present with a clinical picture like acute viral hepatitis or acute liver failure.</a:t>
            </a:r>
          </a:p>
          <a:p>
            <a:pPr>
              <a:lnSpc>
                <a:spcPct val="200000"/>
              </a:lnSpc>
            </a:pPr>
            <a:r>
              <a:rPr lang="en-US" sz="2000" b="1" dirty="0">
                <a:latin typeface="Arial" panose="020B0604020202020204" pitchFamily="34" charset="0"/>
                <a:cs typeface="Arial" panose="020B0604020202020204" pitchFamily="34" charset="0"/>
              </a:rPr>
              <a:t> An increase of LDH and aminotransferase levels with an ALT/LDH ratio of &lt;1.5 and a rapid decline to normal values once the underlying substrate has been optimized are highly suggestive of hypoxic injury.</a:t>
            </a:r>
          </a:p>
        </p:txBody>
      </p:sp>
    </p:spTree>
    <p:extLst>
      <p:ext uri="{BB962C8B-B14F-4D97-AF65-F5344CB8AC3E}">
        <p14:creationId xmlns:p14="http://schemas.microsoft.com/office/powerpoint/2010/main" val="3072518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98A6E47-A29B-4295-AF53-DE7317038646}"/>
              </a:ext>
            </a:extLst>
          </p:cNvPr>
          <p:cNvSpPr>
            <a:spLocks noGrp="1"/>
          </p:cNvSpPr>
          <p:nvPr>
            <p:ph idx="1"/>
          </p:nvPr>
        </p:nvSpPr>
        <p:spPr>
          <a:xfrm>
            <a:off x="457200" y="992100"/>
            <a:ext cx="10210800" cy="5184869"/>
          </a:xfrm>
        </p:spPr>
        <p:txBody>
          <a:bodyPr anchor="ctr"/>
          <a:lstStyle/>
          <a:p>
            <a:pPr>
              <a:lnSpc>
                <a:spcPct val="200000"/>
              </a:lnSpc>
            </a:pPr>
            <a:r>
              <a:rPr lang="en-US" dirty="0">
                <a:latin typeface="Arial" panose="020B0604020202020204" pitchFamily="34" charset="0"/>
                <a:cs typeface="Arial" panose="020B0604020202020204" pitchFamily="34" charset="0"/>
              </a:rPr>
              <a:t> In acute HF, studies have shown that the </a:t>
            </a:r>
            <a:r>
              <a:rPr lang="en-US" b="1" dirty="0">
                <a:solidFill>
                  <a:schemeClr val="accent5">
                    <a:lumMod val="75000"/>
                  </a:schemeClr>
                </a:solidFill>
                <a:latin typeface="Arial" panose="020B0604020202020204" pitchFamily="34" charset="0"/>
                <a:cs typeface="Arial" panose="020B0604020202020204" pitchFamily="34" charset="0"/>
              </a:rPr>
              <a:t>cholestatic</a:t>
            </a:r>
            <a:r>
              <a:rPr lang="en-US" dirty="0">
                <a:latin typeface="Arial" panose="020B0604020202020204" pitchFamily="34" charset="0"/>
                <a:cs typeface="Arial" panose="020B0604020202020204" pitchFamily="34" charset="0"/>
              </a:rPr>
              <a:t> liver enzyme pattern correlates strongly with signs of congestion, whereas the hepatocellular pattern correlates more with systemic hypoperfusion.</a:t>
            </a:r>
          </a:p>
        </p:txBody>
      </p:sp>
    </p:spTree>
    <p:extLst>
      <p:ext uri="{BB962C8B-B14F-4D97-AF65-F5344CB8AC3E}">
        <p14:creationId xmlns:p14="http://schemas.microsoft.com/office/powerpoint/2010/main" val="2194564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FAE7156-5425-70FA-0F13-F091EE29FFE8}"/>
              </a:ext>
            </a:extLst>
          </p:cNvPr>
          <p:cNvSpPr>
            <a:spLocks noGrp="1"/>
          </p:cNvSpPr>
          <p:nvPr>
            <p:ph idx="1"/>
          </p:nvPr>
        </p:nvSpPr>
        <p:spPr>
          <a:xfrm>
            <a:off x="442260" y="561788"/>
            <a:ext cx="11438965" cy="6012330"/>
          </a:xfrm>
        </p:spPr>
        <p:txBody>
          <a:bodyPr>
            <a:normAutofit/>
          </a:bodyPr>
          <a:lstStyle/>
          <a:p>
            <a:pPr marL="0" indent="0">
              <a:lnSpc>
                <a:spcPct val="150000"/>
              </a:lnSpc>
              <a:buNone/>
            </a:pPr>
            <a:r>
              <a:rPr lang="en-US" sz="3200" b="1" dirty="0">
                <a:solidFill>
                  <a:srgbClr val="7030A0"/>
                </a:solidFill>
                <a:latin typeface="Arial" panose="020B0604020202020204" pitchFamily="34" charset="0"/>
                <a:cs typeface="Arial" panose="020B0604020202020204" pitchFamily="34" charset="0"/>
              </a:rPr>
              <a:t>Management and prognosis</a:t>
            </a:r>
          </a:p>
          <a:p>
            <a:pPr>
              <a:lnSpc>
                <a:spcPct val="150000"/>
              </a:lnSpc>
            </a:pPr>
            <a:r>
              <a:rPr lang="en-US" dirty="0">
                <a:latin typeface="Arial" panose="020B0604020202020204" pitchFamily="34" charset="0"/>
                <a:cs typeface="Arial" panose="020B0604020202020204" pitchFamily="34" charset="0"/>
              </a:rPr>
              <a:t>A meta-analysis of 1,782 patients with ischemic hepatitis did not reveal systemic hypotension in 43% of cases, proper management of CLI should start with suspicion of this condition.</a:t>
            </a:r>
          </a:p>
          <a:p>
            <a:pPr>
              <a:lnSpc>
                <a:spcPct val="150000"/>
              </a:lnSpc>
            </a:pPr>
            <a:r>
              <a:rPr lang="en-US" dirty="0">
                <a:latin typeface="Arial" panose="020B0604020202020204" pitchFamily="34" charset="0"/>
                <a:cs typeface="Arial" panose="020B0604020202020204" pitchFamily="34" charset="0"/>
              </a:rPr>
              <a:t>Elevated </a:t>
            </a:r>
            <a:r>
              <a:rPr lang="en-US" b="1" dirty="0">
                <a:solidFill>
                  <a:srgbClr val="C00000"/>
                </a:solidFill>
                <a:latin typeface="Arial" panose="020B0604020202020204" pitchFamily="34" charset="0"/>
                <a:cs typeface="Arial" panose="020B0604020202020204" pitchFamily="34" charset="0"/>
              </a:rPr>
              <a:t>serum phosphate</a:t>
            </a:r>
            <a:r>
              <a:rPr lang="en-US" dirty="0">
                <a:latin typeface="Arial" panose="020B0604020202020204" pitchFamily="34" charset="0"/>
                <a:cs typeface="Arial" panose="020B0604020202020204" pitchFamily="34" charset="0"/>
              </a:rPr>
              <a:t> levels and the development of advanced </a:t>
            </a:r>
            <a:r>
              <a:rPr lang="en-US" b="1" dirty="0">
                <a:solidFill>
                  <a:schemeClr val="accent5">
                    <a:lumMod val="50000"/>
                  </a:schemeClr>
                </a:solidFill>
                <a:latin typeface="Arial" panose="020B0604020202020204" pitchFamily="34" charset="0"/>
                <a:cs typeface="Arial" panose="020B0604020202020204" pitchFamily="34" charset="0"/>
              </a:rPr>
              <a:t>hepatic encephalopathy</a:t>
            </a:r>
            <a:r>
              <a:rPr lang="en-US" dirty="0">
                <a:latin typeface="Arial" panose="020B0604020202020204" pitchFamily="34" charset="0"/>
                <a:cs typeface="Arial" panose="020B0604020202020204" pitchFamily="34" charset="0"/>
              </a:rPr>
              <a:t> in patients with CLI have a poor prognosis.</a:t>
            </a:r>
          </a:p>
          <a:p>
            <a:pPr>
              <a:lnSpc>
                <a:spcPct val="150000"/>
              </a:lnSpc>
            </a:pPr>
            <a:r>
              <a:rPr lang="en-US" dirty="0">
                <a:latin typeface="Arial" panose="020B0604020202020204" pitchFamily="34" charset="0"/>
                <a:cs typeface="Arial" panose="020B0604020202020204" pitchFamily="34" charset="0"/>
              </a:rPr>
              <a:t>The mortality risk in patients with CLI persists even if hepatic biochemistry returns to normal values after an acute adverse event.</a:t>
            </a:r>
          </a:p>
        </p:txBody>
      </p:sp>
    </p:spTree>
    <p:extLst>
      <p:ext uri="{BB962C8B-B14F-4D97-AF65-F5344CB8AC3E}">
        <p14:creationId xmlns:p14="http://schemas.microsoft.com/office/powerpoint/2010/main" val="606784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B362F94-F815-7160-70CD-314F23A2C012}"/>
              </a:ext>
            </a:extLst>
          </p:cNvPr>
          <p:cNvSpPr>
            <a:spLocks noGrp="1"/>
          </p:cNvSpPr>
          <p:nvPr>
            <p:ph sz="quarter" idx="13"/>
          </p:nvPr>
        </p:nvSpPr>
        <p:spPr>
          <a:xfrm>
            <a:off x="358612" y="920377"/>
            <a:ext cx="11486777" cy="5641788"/>
          </a:xfrm>
        </p:spPr>
        <p:txBody>
          <a:bodyPr>
            <a:normAutofit/>
          </a:bodyPr>
          <a:lstStyle/>
          <a:p>
            <a:pPr>
              <a:lnSpc>
                <a:spcPct val="150000"/>
              </a:lnSpc>
            </a:pPr>
            <a:r>
              <a:rPr lang="en-US" dirty="0">
                <a:latin typeface="Arial" panose="020B0604020202020204" pitchFamily="34" charset="0"/>
                <a:cs typeface="Arial" panose="020B0604020202020204" pitchFamily="34" charset="0"/>
              </a:rPr>
              <a:t>Cornerstone of the management is an aggressive correction of an </a:t>
            </a:r>
            <a:r>
              <a:rPr lang="en-US" b="1" i="1" dirty="0">
                <a:solidFill>
                  <a:schemeClr val="accent5">
                    <a:lumMod val="50000"/>
                  </a:schemeClr>
                </a:solidFill>
                <a:latin typeface="Arial" panose="020B0604020202020204" pitchFamily="34" charset="0"/>
                <a:cs typeface="Arial" panose="020B0604020202020204" pitchFamily="34" charset="0"/>
              </a:rPr>
              <a:t>underlying condition</a:t>
            </a:r>
            <a:r>
              <a:rPr lang="en-US" b="1" dirty="0">
                <a:solidFill>
                  <a:schemeClr val="accent5">
                    <a:lumMod val="50000"/>
                  </a:schemeClr>
                </a:solidFill>
                <a:latin typeface="Arial" panose="020B0604020202020204" pitchFamily="34" charset="0"/>
                <a:cs typeface="Arial" panose="020B0604020202020204" pitchFamily="34" charset="0"/>
              </a:rPr>
              <a:t>.</a:t>
            </a:r>
          </a:p>
          <a:p>
            <a:pPr>
              <a:lnSpc>
                <a:spcPct val="150000"/>
              </a:lnSpc>
            </a:pPr>
            <a:r>
              <a:rPr lang="en-US" dirty="0">
                <a:latin typeface="Arial" panose="020B0604020202020204" pitchFamily="34" charset="0"/>
                <a:cs typeface="Arial" panose="020B0604020202020204" pitchFamily="34" charset="0"/>
              </a:rPr>
              <a:t> Treatment varies depending on the </a:t>
            </a:r>
            <a:r>
              <a:rPr lang="en-US" b="1" i="1" dirty="0">
                <a:solidFill>
                  <a:schemeClr val="accent5">
                    <a:lumMod val="50000"/>
                  </a:schemeClr>
                </a:solidFill>
                <a:latin typeface="Arial" panose="020B0604020202020204" pitchFamily="34" charset="0"/>
                <a:cs typeface="Arial" panose="020B0604020202020204" pitchFamily="34" charset="0"/>
              </a:rPr>
              <a:t>type of cardiac, circulatory, or pulmonary failure. </a:t>
            </a:r>
          </a:p>
          <a:p>
            <a:pPr marL="0" indent="0">
              <a:lnSpc>
                <a:spcPct val="150000"/>
              </a:lnSpc>
              <a:buNone/>
            </a:pPr>
            <a:r>
              <a:rPr lang="en-US" b="1" dirty="0">
                <a:latin typeface="Arial" panose="020B0604020202020204" pitchFamily="34" charset="0"/>
                <a:cs typeface="Arial" panose="020B0604020202020204" pitchFamily="34" charset="0"/>
              </a:rPr>
              <a:t>For example</a:t>
            </a:r>
            <a:r>
              <a:rPr lang="fa-IR" b="1" dirty="0">
                <a:latin typeface="Arial" panose="020B0604020202020204" pitchFamily="34" charset="0"/>
                <a:cs typeface="Arial" panose="020B0604020202020204" pitchFamily="34" charset="0"/>
              </a:rPr>
              <a:t>:</a:t>
            </a:r>
          </a:p>
          <a:p>
            <a:pPr>
              <a:lnSpc>
                <a:spcPct val="150000"/>
              </a:lnSpc>
            </a:pPr>
            <a:r>
              <a:rPr lang="en-US" dirty="0">
                <a:latin typeface="Arial" panose="020B0604020202020204" pitchFamily="34" charset="0"/>
                <a:cs typeface="Arial" panose="020B0604020202020204" pitchFamily="34" charset="0"/>
              </a:rPr>
              <a:t>acute HF patients with predominant volume overload should be aggressively treated with diuretics to reduce backward venous pressure while maintaining adequate systemic perfusion.</a:t>
            </a:r>
          </a:p>
          <a:p>
            <a:pPr>
              <a:lnSpc>
                <a:spcPct val="150000"/>
              </a:lnSpc>
            </a:pPr>
            <a:r>
              <a:rPr lang="en-US" dirty="0">
                <a:latin typeface="Arial" panose="020B0604020202020204" pitchFamily="34" charset="0"/>
                <a:cs typeface="Arial" panose="020B0604020202020204" pitchFamily="34" charset="0"/>
              </a:rPr>
              <a:t>Aggressive correction of hypoxia while keeping organ perfusion intact in patients with respiratory failure is warranted.</a:t>
            </a:r>
          </a:p>
        </p:txBody>
      </p:sp>
    </p:spTree>
    <p:extLst>
      <p:ext uri="{BB962C8B-B14F-4D97-AF65-F5344CB8AC3E}">
        <p14:creationId xmlns:p14="http://schemas.microsoft.com/office/powerpoint/2010/main" val="1233102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1A9C616-5F93-65F7-5A82-5F72EB4096AF}"/>
              </a:ext>
            </a:extLst>
          </p:cNvPr>
          <p:cNvSpPr>
            <a:spLocks noGrp="1"/>
          </p:cNvSpPr>
          <p:nvPr>
            <p:ph idx="1"/>
          </p:nvPr>
        </p:nvSpPr>
        <p:spPr>
          <a:xfrm>
            <a:off x="310777" y="741083"/>
            <a:ext cx="11295531" cy="5435881"/>
          </a:xfrm>
        </p:spPr>
        <p:txBody>
          <a:bodyPr>
            <a:normAutofit fontScale="85000" lnSpcReduction="20000"/>
          </a:bodyPr>
          <a:lstStyle/>
          <a:p>
            <a:pPr>
              <a:lnSpc>
                <a:spcPct val="160000"/>
              </a:lnSpc>
            </a:pPr>
            <a:r>
              <a:rPr lang="en-US" dirty="0">
                <a:latin typeface="Arial" panose="020B0604020202020204" pitchFamily="34" charset="0"/>
                <a:cs typeface="Arial" panose="020B0604020202020204" pitchFamily="34" charset="0"/>
              </a:rPr>
              <a:t>Patients with CLI because of sudden hepatic hypoperfusion should be aggressively treated with </a:t>
            </a:r>
            <a:r>
              <a:rPr lang="en-US" b="1" dirty="0">
                <a:solidFill>
                  <a:srgbClr val="7030A0"/>
                </a:solidFill>
                <a:latin typeface="Arial" panose="020B0604020202020204" pitchFamily="34" charset="0"/>
                <a:cs typeface="Arial" panose="020B0604020202020204" pitchFamily="34" charset="0"/>
              </a:rPr>
              <a:t>vasoactive and/or inotropic agents. </a:t>
            </a:r>
          </a:p>
          <a:p>
            <a:pPr>
              <a:lnSpc>
                <a:spcPct val="160000"/>
              </a:lnSpc>
            </a:pPr>
            <a:r>
              <a:rPr lang="en-US" dirty="0">
                <a:latin typeface="Arial" panose="020B0604020202020204" pitchFamily="34" charset="0"/>
                <a:cs typeface="Arial" panose="020B0604020202020204" pitchFamily="34" charset="0"/>
              </a:rPr>
              <a:t>The choice of specific agents in CLI is controversial. </a:t>
            </a:r>
          </a:p>
          <a:p>
            <a:pPr>
              <a:lnSpc>
                <a:spcPct val="160000"/>
              </a:lnSpc>
            </a:pPr>
            <a:r>
              <a:rPr lang="en-US" dirty="0">
                <a:latin typeface="Arial" panose="020B0604020202020204" pitchFamily="34" charset="0"/>
                <a:cs typeface="Arial" panose="020B0604020202020204" pitchFamily="34" charset="0"/>
              </a:rPr>
              <a:t>In cardiogenic shock,</a:t>
            </a:r>
            <a:r>
              <a:rPr lang="en-US" dirty="0">
                <a:solidFill>
                  <a:schemeClr val="accent5"/>
                </a:solidFill>
                <a:latin typeface="Arial" panose="020B0604020202020204" pitchFamily="34" charset="0"/>
                <a:cs typeface="Arial" panose="020B0604020202020204" pitchFamily="34" charset="0"/>
              </a:rPr>
              <a:t>epinephrine</a:t>
            </a:r>
            <a:r>
              <a:rPr lang="en-US" dirty="0">
                <a:latin typeface="Arial" panose="020B0604020202020204" pitchFamily="34" charset="0"/>
                <a:cs typeface="Arial" panose="020B0604020202020204" pitchFamily="34" charset="0"/>
              </a:rPr>
              <a:t> has been linked with an increased rate of</a:t>
            </a:r>
            <a:r>
              <a:rPr lang="fa-IR" dirty="0">
                <a:latin typeface="Arial" panose="020B0604020202020204" pitchFamily="34" charset="0"/>
                <a:cs typeface="Arial" panose="020B0604020202020204" pitchFamily="34" charset="0"/>
              </a:rPr>
              <a:t>:</a:t>
            </a:r>
          </a:p>
          <a:p>
            <a:pPr marL="514350" indent="-514350">
              <a:lnSpc>
                <a:spcPct val="160000"/>
              </a:lnSpc>
              <a:buFont typeface="+mj-lt"/>
              <a:buAutoNum type="arabicPeriod"/>
            </a:pPr>
            <a:r>
              <a:rPr lang="en-US" dirty="0">
                <a:latin typeface="Arial" panose="020B0604020202020204" pitchFamily="34" charset="0"/>
                <a:cs typeface="Arial" panose="020B0604020202020204" pitchFamily="34" charset="0"/>
              </a:rPr>
              <a:t> arrythmia</a:t>
            </a:r>
            <a:endParaRPr lang="fa-IR" dirty="0">
              <a:latin typeface="Arial" panose="020B0604020202020204" pitchFamily="34" charset="0"/>
              <a:cs typeface="Arial" panose="020B0604020202020204" pitchFamily="34" charset="0"/>
            </a:endParaRPr>
          </a:p>
          <a:p>
            <a:pPr marL="514350" indent="-514350">
              <a:lnSpc>
                <a:spcPct val="160000"/>
              </a:lnSpc>
              <a:buFont typeface="+mj-lt"/>
              <a:buAutoNum type="arabicPeriod"/>
            </a:pPr>
            <a:r>
              <a:rPr lang="en-US" dirty="0">
                <a:latin typeface="Arial" panose="020B0604020202020204" pitchFamily="34" charset="0"/>
                <a:cs typeface="Arial" panose="020B0604020202020204" pitchFamily="34" charset="0"/>
              </a:rPr>
              <a:t>refractory shock</a:t>
            </a:r>
            <a:endParaRPr lang="fa-IR" dirty="0">
              <a:latin typeface="Arial" panose="020B0604020202020204" pitchFamily="34" charset="0"/>
              <a:cs typeface="Arial" panose="020B0604020202020204" pitchFamily="34" charset="0"/>
            </a:endParaRPr>
          </a:p>
          <a:p>
            <a:pPr marL="514350" indent="-514350">
              <a:lnSpc>
                <a:spcPct val="160000"/>
              </a:lnSpc>
              <a:buFont typeface="+mj-lt"/>
              <a:buAutoNum type="arabicPeriod"/>
            </a:pPr>
            <a:r>
              <a:rPr lang="en-US" dirty="0">
                <a:latin typeface="Arial" panose="020B0604020202020204" pitchFamily="34" charset="0"/>
                <a:cs typeface="Arial" panose="020B0604020202020204" pitchFamily="34" charset="0"/>
              </a:rPr>
              <a:t>decreased splanchnic perfusion </a:t>
            </a:r>
            <a:endParaRPr lang="fa-IR" dirty="0">
              <a:latin typeface="Arial" panose="020B0604020202020204" pitchFamily="34" charset="0"/>
              <a:cs typeface="Arial" panose="020B0604020202020204" pitchFamily="34" charset="0"/>
            </a:endParaRPr>
          </a:p>
          <a:p>
            <a:pPr marL="0" indent="0">
              <a:lnSpc>
                <a:spcPct val="160000"/>
              </a:lnSpc>
              <a:buNone/>
            </a:pPr>
            <a:r>
              <a:rPr lang="en-US" dirty="0">
                <a:latin typeface="Arial" panose="020B0604020202020204" pitchFamily="34" charset="0"/>
                <a:cs typeface="Arial" panose="020B0604020202020204" pitchFamily="34" charset="0"/>
              </a:rPr>
              <a:t>compared with norepinephrine.</a:t>
            </a:r>
          </a:p>
          <a:p>
            <a:pPr>
              <a:lnSpc>
                <a:spcPct val="160000"/>
              </a:lnSpc>
            </a:pPr>
            <a:r>
              <a:rPr lang="en-US" dirty="0">
                <a:latin typeface="Arial" panose="020B0604020202020204" pitchFamily="34" charset="0"/>
                <a:cs typeface="Arial" panose="020B0604020202020204" pitchFamily="34" charset="0"/>
              </a:rPr>
              <a:t> </a:t>
            </a:r>
            <a:r>
              <a:rPr lang="en-US" dirty="0">
                <a:solidFill>
                  <a:schemeClr val="accent5">
                    <a:lumMod val="75000"/>
                  </a:schemeClr>
                </a:solidFill>
                <a:latin typeface="Arial" panose="020B0604020202020204" pitchFamily="34" charset="0"/>
                <a:cs typeface="Arial" panose="020B0604020202020204" pitchFamily="34" charset="0"/>
              </a:rPr>
              <a:t>dopamine</a:t>
            </a:r>
            <a:r>
              <a:rPr lang="en-US" dirty="0">
                <a:latin typeface="Arial" panose="020B0604020202020204" pitchFamily="34" charset="0"/>
                <a:cs typeface="Arial" panose="020B0604020202020204" pitchFamily="34" charset="0"/>
              </a:rPr>
              <a:t> treatment was found to induce more arrhythmia than norepinephrine and increased mortality in patients with cardiogenic shock.</a:t>
            </a:r>
          </a:p>
        </p:txBody>
      </p:sp>
    </p:spTree>
    <p:extLst>
      <p:ext uri="{BB962C8B-B14F-4D97-AF65-F5344CB8AC3E}">
        <p14:creationId xmlns:p14="http://schemas.microsoft.com/office/powerpoint/2010/main" val="3825676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33C4050-671D-3007-A9D0-73CCAC343750}"/>
              </a:ext>
            </a:extLst>
          </p:cNvPr>
          <p:cNvSpPr>
            <a:spLocks noGrp="1"/>
          </p:cNvSpPr>
          <p:nvPr>
            <p:ph idx="1"/>
          </p:nvPr>
        </p:nvSpPr>
        <p:spPr>
          <a:xfrm>
            <a:off x="394451" y="457200"/>
            <a:ext cx="11331388" cy="5943600"/>
          </a:xfrm>
        </p:spPr>
        <p:txBody>
          <a:bodyPr>
            <a:normAutofit/>
          </a:bodyPr>
          <a:lstStyle/>
          <a:p>
            <a:pPr>
              <a:lnSpc>
                <a:spcPct val="150000"/>
              </a:lnSpc>
            </a:pPr>
            <a:r>
              <a:rPr lang="en-US" b="1" dirty="0">
                <a:solidFill>
                  <a:srgbClr val="7030A0"/>
                </a:solidFill>
                <a:latin typeface="Arial" panose="020B0604020202020204" pitchFamily="34" charset="0"/>
                <a:cs typeface="Arial" panose="020B0604020202020204" pitchFamily="34" charset="0"/>
              </a:rPr>
              <a:t>Norepinephrine</a:t>
            </a:r>
            <a:r>
              <a:rPr lang="en-US" dirty="0">
                <a:latin typeface="Arial" panose="020B0604020202020204" pitchFamily="34" charset="0"/>
                <a:cs typeface="Arial" panose="020B0604020202020204" pitchFamily="34" charset="0"/>
              </a:rPr>
              <a:t> is the vasopressor of  choice for treating septic shock.</a:t>
            </a:r>
          </a:p>
          <a:p>
            <a:pPr>
              <a:lnSpc>
                <a:spcPct val="150000"/>
              </a:lnSpc>
            </a:pPr>
            <a:r>
              <a:rPr lang="en-US" b="1" dirty="0">
                <a:solidFill>
                  <a:srgbClr val="7030A0"/>
                </a:solidFill>
                <a:latin typeface="Arial" panose="020B0604020202020204" pitchFamily="34" charset="0"/>
                <a:cs typeface="Arial" panose="020B0604020202020204" pitchFamily="34" charset="0"/>
              </a:rPr>
              <a:t>Dobutamine</a:t>
            </a:r>
            <a:r>
              <a:rPr lang="en-US" dirty="0">
                <a:latin typeface="Arial" panose="020B0604020202020204" pitchFamily="34" charset="0"/>
                <a:cs typeface="Arial" panose="020B0604020202020204" pitchFamily="34" charset="0"/>
              </a:rPr>
              <a:t> is an inotropic agent of choice</a:t>
            </a:r>
            <a:r>
              <a:rPr lang="fa-I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because it increases cardiac output and improves splanchnic circulation in circulatory shock.</a:t>
            </a:r>
          </a:p>
          <a:p>
            <a:pPr>
              <a:lnSpc>
                <a:spcPct val="150000"/>
              </a:lnSpc>
            </a:pPr>
            <a:r>
              <a:rPr lang="en-US" dirty="0">
                <a:latin typeface="Arial" panose="020B0604020202020204" pitchFamily="34" charset="0"/>
                <a:cs typeface="Arial" panose="020B0604020202020204" pitchFamily="34" charset="0"/>
              </a:rPr>
              <a:t> comparing dobutamine to milrinone for treating cardiogenic shock found no difference in in-hospital death.</a:t>
            </a:r>
          </a:p>
          <a:p>
            <a:pPr>
              <a:lnSpc>
                <a:spcPct val="150000"/>
              </a:lnSpc>
            </a:pPr>
            <a:r>
              <a:rPr lang="en-US" b="1" dirty="0">
                <a:solidFill>
                  <a:srgbClr val="7030A0"/>
                </a:solidFill>
                <a:latin typeface="Arial" panose="020B0604020202020204" pitchFamily="34" charset="0"/>
                <a:cs typeface="Arial" panose="020B0604020202020204" pitchFamily="34" charset="0"/>
              </a:rPr>
              <a:t>Milrinone</a:t>
            </a:r>
            <a:r>
              <a:rPr lang="en-US" dirty="0">
                <a:latin typeface="Arial" panose="020B0604020202020204" pitchFamily="34" charset="0"/>
                <a:cs typeface="Arial" panose="020B0604020202020204" pitchFamily="34" charset="0"/>
              </a:rPr>
              <a:t> is often preferred for treating patients with severe PH because of its positive effects on pulmonary artery pressure and right ventricular function.</a:t>
            </a:r>
          </a:p>
        </p:txBody>
      </p:sp>
    </p:spTree>
    <p:extLst>
      <p:ext uri="{BB962C8B-B14F-4D97-AF65-F5344CB8AC3E}">
        <p14:creationId xmlns:p14="http://schemas.microsoft.com/office/powerpoint/2010/main" val="2282283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C82D23-0F78-08F4-D637-D3D4DF0D7047}"/>
              </a:ext>
            </a:extLst>
          </p:cNvPr>
          <p:cNvSpPr>
            <a:spLocks noGrp="1"/>
          </p:cNvSpPr>
          <p:nvPr>
            <p:ph type="title"/>
          </p:nvPr>
        </p:nvSpPr>
        <p:spPr>
          <a:xfrm>
            <a:off x="155388" y="104591"/>
            <a:ext cx="4970928" cy="791881"/>
          </a:xfrm>
        </p:spPr>
        <p:txBody>
          <a:bodyPr>
            <a:normAutofit fontScale="90000"/>
          </a:bodyPr>
          <a:lstStyle/>
          <a:p>
            <a:r>
              <a:rPr lang="en-US" sz="4800" b="1" dirty="0">
                <a:solidFill>
                  <a:srgbClr val="0070C0"/>
                </a:solidFill>
                <a:latin typeface="Andalus" panose="02020603050405020304" pitchFamily="18" charset="-78"/>
                <a:cs typeface="Andalus" panose="02020603050405020304" pitchFamily="18" charset="-78"/>
              </a:rPr>
              <a:t>Introduction</a:t>
            </a:r>
          </a:p>
        </p:txBody>
      </p:sp>
      <p:sp>
        <p:nvSpPr>
          <p:cNvPr id="3" name="Content Placeholder 2">
            <a:extLst>
              <a:ext uri="{FF2B5EF4-FFF2-40B4-BE49-F238E27FC236}">
                <a16:creationId xmlns:a16="http://schemas.microsoft.com/office/drawing/2014/main" xmlns="" id="{45DDE8B2-8D61-A1E7-D012-33D7670E94B8}"/>
              </a:ext>
            </a:extLst>
          </p:cNvPr>
          <p:cNvSpPr>
            <a:spLocks noGrp="1"/>
          </p:cNvSpPr>
          <p:nvPr>
            <p:ph idx="1"/>
          </p:nvPr>
        </p:nvSpPr>
        <p:spPr>
          <a:xfrm>
            <a:off x="155388" y="990600"/>
            <a:ext cx="11881224" cy="5667187"/>
          </a:xfrm>
        </p:spPr>
        <p:txBody>
          <a:bodyPr>
            <a:normAutofit lnSpcReduction="10000"/>
          </a:bodyPr>
          <a:lstStyle/>
          <a:p>
            <a:pPr marL="0" indent="0">
              <a:lnSpc>
                <a:spcPct val="170000"/>
              </a:lnSpc>
              <a:buNone/>
            </a:pPr>
            <a:r>
              <a:rPr lang="en-US" dirty="0">
                <a:latin typeface="Arial" panose="020B0604020202020204" pitchFamily="34" charset="0"/>
                <a:cs typeface="Arial" panose="020B0604020202020204" pitchFamily="34" charset="0"/>
              </a:rPr>
              <a:t>Understanding the </a:t>
            </a:r>
            <a:r>
              <a:rPr lang="en-US" b="1" i="1" dirty="0">
                <a:latin typeface="Arial" panose="020B0604020202020204" pitchFamily="34" charset="0"/>
                <a:cs typeface="Arial" panose="020B0604020202020204" pitchFamily="34" charset="0"/>
              </a:rPr>
              <a:t>interaction between the heart and liver is pivotal</a:t>
            </a:r>
            <a:r>
              <a:rPr lang="en-US" dirty="0">
                <a:latin typeface="Arial" panose="020B0604020202020204" pitchFamily="34" charset="0"/>
                <a:cs typeface="Arial" panose="020B0604020202020204" pitchFamily="34" charset="0"/>
              </a:rPr>
              <a:t> for managing patients in whom both organs are affected</a:t>
            </a:r>
          </a:p>
          <a:p>
            <a:pPr marL="0" indent="0">
              <a:lnSpc>
                <a:spcPct val="170000"/>
              </a:lnSpc>
              <a:buNone/>
            </a:pPr>
            <a:r>
              <a:rPr lang="en-US" sz="3200" b="1" dirty="0">
                <a:solidFill>
                  <a:schemeClr val="accent5">
                    <a:lumMod val="75000"/>
                  </a:schemeClr>
                </a:solidFill>
                <a:latin typeface="Arial" panose="020B0604020202020204" pitchFamily="34" charset="0"/>
                <a:cs typeface="Arial" panose="020B0604020202020204" pitchFamily="34" charset="0"/>
              </a:rPr>
              <a:t>From a heart perspective:</a:t>
            </a:r>
          </a:p>
          <a:p>
            <a:pPr>
              <a:lnSpc>
                <a:spcPct val="170000"/>
              </a:lnSpc>
            </a:pPr>
            <a:r>
              <a:rPr lang="en-US" dirty="0">
                <a:latin typeface="Arial" panose="020B0604020202020204" pitchFamily="34" charset="0"/>
                <a:cs typeface="Arial" panose="020B0604020202020204" pitchFamily="34" charset="0"/>
              </a:rPr>
              <a:t>Cardiac dysfunction can lead to </a:t>
            </a:r>
            <a:r>
              <a:rPr lang="en-US" b="1" i="1" dirty="0">
                <a:latin typeface="Arial" panose="020B0604020202020204" pitchFamily="34" charset="0"/>
                <a:cs typeface="Arial" panose="020B0604020202020204" pitchFamily="34" charset="0"/>
              </a:rPr>
              <a:t>acute and chronic liver injury.</a:t>
            </a:r>
            <a:endParaRPr lang="en-US" i="1" dirty="0">
              <a:latin typeface="Arial" panose="020B0604020202020204" pitchFamily="34" charset="0"/>
              <a:cs typeface="Arial" panose="020B0604020202020204" pitchFamily="34" charset="0"/>
            </a:endParaRPr>
          </a:p>
          <a:p>
            <a:pPr>
              <a:lnSpc>
                <a:spcPct val="170000"/>
              </a:lnSpc>
            </a:pPr>
            <a:r>
              <a:rPr lang="en-US" dirty="0">
                <a:latin typeface="Arial" panose="020B0604020202020204" pitchFamily="34" charset="0"/>
                <a:cs typeface="Arial" panose="020B0604020202020204" pitchFamily="34" charset="0"/>
              </a:rPr>
              <a:t> affecting patient outcomes.</a:t>
            </a:r>
          </a:p>
          <a:p>
            <a:pPr>
              <a:lnSpc>
                <a:spcPct val="170000"/>
              </a:lnSpc>
            </a:pPr>
            <a:r>
              <a:rPr lang="en-US" dirty="0">
                <a:latin typeface="Arial" panose="020B0604020202020204" pitchFamily="34" charset="0"/>
                <a:cs typeface="Arial" panose="020B0604020202020204" pitchFamily="34" charset="0"/>
              </a:rPr>
              <a:t> Heart and liver disease share risk factors or present with </a:t>
            </a:r>
            <a:r>
              <a:rPr lang="en-US" b="1" i="1" dirty="0">
                <a:latin typeface="Arial" panose="020B0604020202020204" pitchFamily="34" charset="0"/>
                <a:cs typeface="Arial" panose="020B0604020202020204" pitchFamily="34" charset="0"/>
              </a:rPr>
              <a:t>overlapping</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clinical syndromes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that make it challenging to distinguish them.</a:t>
            </a:r>
          </a:p>
          <a:p>
            <a:pPr>
              <a:lnSpc>
                <a:spcPct val="170000"/>
              </a:lnSpc>
            </a:pPr>
            <a:r>
              <a:rPr lang="en-US" dirty="0">
                <a:latin typeface="Arial" panose="020B0604020202020204" pitchFamily="34" charset="0"/>
                <a:cs typeface="Arial" panose="020B0604020202020204" pitchFamily="34" charset="0"/>
              </a:rPr>
              <a:t>  patients with liver disease have often been excluded from cardiovascular trials, leading to scarce evidence for the efficacy and safety of many cardiovascular therapies.</a:t>
            </a:r>
          </a:p>
        </p:txBody>
      </p:sp>
    </p:spTree>
    <p:extLst>
      <p:ext uri="{BB962C8B-B14F-4D97-AF65-F5344CB8AC3E}">
        <p14:creationId xmlns:p14="http://schemas.microsoft.com/office/powerpoint/2010/main" val="1334302486"/>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9641AD-3AF4-8A73-F824-CF91909E946F}"/>
              </a:ext>
            </a:extLst>
          </p:cNvPr>
          <p:cNvSpPr>
            <a:spLocks noGrp="1"/>
          </p:cNvSpPr>
          <p:nvPr>
            <p:ph idx="1"/>
          </p:nvPr>
        </p:nvSpPr>
        <p:spPr>
          <a:xfrm>
            <a:off x="762001" y="1099671"/>
            <a:ext cx="10342283" cy="5077292"/>
          </a:xfrm>
        </p:spPr>
        <p:txBody>
          <a:bodyPr anchor="ctr"/>
          <a:lstStyle/>
          <a:p>
            <a:pPr>
              <a:lnSpc>
                <a:spcPct val="200000"/>
              </a:lnSpc>
            </a:pPr>
            <a:r>
              <a:rPr lang="fa-IR" dirty="0">
                <a:latin typeface="Arial" panose="020B0604020202020204" pitchFamily="34" charset="0"/>
                <a:cs typeface="Arial" panose="020B0604020202020204" pitchFamily="34" charset="0"/>
              </a:rPr>
              <a:t>Mechanical circulatory support )</a:t>
            </a:r>
            <a:r>
              <a:rPr lang="en-US" b="1" dirty="0">
                <a:solidFill>
                  <a:srgbClr val="7030A0"/>
                </a:solidFill>
                <a:latin typeface="Arial" panose="020B0604020202020204" pitchFamily="34" charset="0"/>
                <a:cs typeface="Arial" panose="020B0604020202020204" pitchFamily="34" charset="0"/>
              </a:rPr>
              <a:t>MCS</a:t>
            </a:r>
            <a:r>
              <a:rPr lang="fa-I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to correct tissue oxygenation and the metabolic needs of patients in circulatory shock and refractory to medical therapy should not be delayed.</a:t>
            </a:r>
          </a:p>
          <a:p>
            <a:pPr>
              <a:lnSpc>
                <a:spcPct val="200000"/>
              </a:lnSpc>
            </a:pPr>
            <a:r>
              <a:rPr lang="en-US" dirty="0">
                <a:latin typeface="Arial" panose="020B0604020202020204" pitchFamily="34" charset="0"/>
                <a:cs typeface="Arial" panose="020B0604020202020204" pitchFamily="34" charset="0"/>
              </a:rPr>
              <a:t>In refractory cases, patients should be evaluated for </a:t>
            </a:r>
            <a:r>
              <a:rPr lang="en-US" b="1" dirty="0">
                <a:solidFill>
                  <a:srgbClr val="7030A0"/>
                </a:solidFill>
                <a:latin typeface="Arial" panose="020B0604020202020204" pitchFamily="34" charset="0"/>
                <a:cs typeface="Arial" panose="020B0604020202020204" pitchFamily="34" charset="0"/>
              </a:rPr>
              <a:t>LT</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49620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B5552689-5B90-97D9-FACE-5F0F3107CE31}"/>
              </a:ext>
            </a:extLst>
          </p:cNvPr>
          <p:cNvGraphicFramePr>
            <a:graphicFrameLocks noGrp="1"/>
          </p:cNvGraphicFramePr>
          <p:nvPr>
            <p:ph idx="1"/>
            <p:extLst>
              <p:ext uri="{D42A27DB-BD31-4B8C-83A1-F6EECF244321}">
                <p14:modId xmlns:p14="http://schemas.microsoft.com/office/powerpoint/2010/main" val="3266410003"/>
              </p:ext>
            </p:extLst>
          </p:nvPr>
        </p:nvGraphicFramePr>
        <p:xfrm>
          <a:off x="304801" y="884517"/>
          <a:ext cx="11612283" cy="5442456"/>
        </p:xfrm>
        <a:graphic>
          <a:graphicData uri="http://schemas.openxmlformats.org/drawingml/2006/table">
            <a:tbl>
              <a:tblPr firstRow="1" bandRow="1">
                <a:tableStyleId>{ED083AE6-46FA-4A59-8FB0-9F97EB10719F}</a:tableStyleId>
              </a:tblPr>
              <a:tblGrid>
                <a:gridCol w="11612283">
                  <a:extLst>
                    <a:ext uri="{9D8B030D-6E8A-4147-A177-3AD203B41FA5}">
                      <a16:colId xmlns:a16="http://schemas.microsoft.com/office/drawing/2014/main" xmlns="" val="1244088478"/>
                    </a:ext>
                  </a:extLst>
                </a:gridCol>
              </a:tblGrid>
              <a:tr h="812256">
                <a:tc>
                  <a:txBody>
                    <a:bodyPr/>
                    <a:lstStyle/>
                    <a:p>
                      <a:r>
                        <a:rPr lang="en-US" sz="1800" b="1" dirty="0">
                          <a:latin typeface="Arial" panose="020B0604020202020204" pitchFamily="34" charset="0"/>
                          <a:cs typeface="Arial" panose="020B0604020202020204" pitchFamily="34" charset="0"/>
                        </a:rPr>
                        <a:t>Initial therapy is correction of an underlying cardiac, circulatory, or pulmonary failure.</a:t>
                      </a:r>
                    </a:p>
                  </a:txBody>
                  <a:tcPr/>
                </a:tc>
                <a:extLst>
                  <a:ext uri="{0D108BD9-81ED-4DB2-BD59-A6C34878D82A}">
                    <a16:rowId xmlns:a16="http://schemas.microsoft.com/office/drawing/2014/main" xmlns="" val="4116290322"/>
                  </a:ext>
                </a:extLst>
              </a:tr>
              <a:tr h="970227">
                <a:tc>
                  <a:txBody>
                    <a:bodyPr/>
                    <a:lstStyle/>
                    <a:p>
                      <a:r>
                        <a:rPr lang="en-US" sz="1800" b="1" dirty="0">
                          <a:latin typeface="Arial" panose="020B0604020202020204" pitchFamily="34" charset="0"/>
                          <a:cs typeface="Arial" panose="020B0604020202020204" pitchFamily="34" charset="0"/>
                        </a:rPr>
                        <a:t>Acute heart failure with volume overload should be treated with diuretics to reduce backward venous pressure while  maintaining adequate systemic perfusion.</a:t>
                      </a:r>
                    </a:p>
                  </a:txBody>
                  <a:tcPr/>
                </a:tc>
                <a:extLst>
                  <a:ext uri="{0D108BD9-81ED-4DB2-BD59-A6C34878D82A}">
                    <a16:rowId xmlns:a16="http://schemas.microsoft.com/office/drawing/2014/main" xmlns="" val="2925613870"/>
                  </a:ext>
                </a:extLst>
              </a:tr>
              <a:tr h="863768">
                <a:tc>
                  <a:txBody>
                    <a:bodyPr/>
                    <a:lstStyle/>
                    <a:p>
                      <a:r>
                        <a:rPr lang="en-US" sz="1800" b="1" dirty="0">
                          <a:latin typeface="Arial" panose="020B0604020202020204" pitchFamily="34" charset="0"/>
                          <a:cs typeface="Arial" panose="020B0604020202020204" pitchFamily="34" charset="0"/>
                        </a:rPr>
                        <a:t>Norepinephrine should be the first-line vasopressor for patients in circulatory shock.</a:t>
                      </a:r>
                    </a:p>
                  </a:txBody>
                  <a:tcPr/>
                </a:tc>
                <a:extLst>
                  <a:ext uri="{0D108BD9-81ED-4DB2-BD59-A6C34878D82A}">
                    <a16:rowId xmlns:a16="http://schemas.microsoft.com/office/drawing/2014/main" xmlns="" val="2239102516"/>
                  </a:ext>
                </a:extLst>
              </a:tr>
              <a:tr h="1173259">
                <a:tc>
                  <a:txBody>
                    <a:bodyPr/>
                    <a:lstStyle/>
                    <a:p>
                      <a:r>
                        <a:rPr lang="en-US" sz="1800" b="1" dirty="0">
                          <a:latin typeface="Arial" panose="020B0604020202020204" pitchFamily="34" charset="0"/>
                          <a:cs typeface="Arial" panose="020B0604020202020204" pitchFamily="34" charset="0"/>
                        </a:rPr>
                        <a:t>Dobutamine should be the first-line inotropic agent for patients in circulatory shock unless specific scenarios (e.g., milrinone might be a better option in patients with pulmonary hypertension).</a:t>
                      </a:r>
                    </a:p>
                  </a:txBody>
                  <a:tcPr/>
                </a:tc>
                <a:extLst>
                  <a:ext uri="{0D108BD9-81ED-4DB2-BD59-A6C34878D82A}">
                    <a16:rowId xmlns:a16="http://schemas.microsoft.com/office/drawing/2014/main" xmlns="" val="1573696451"/>
                  </a:ext>
                </a:extLst>
              </a:tr>
              <a:tr h="812256">
                <a:tc>
                  <a:txBody>
                    <a:bodyPr/>
                    <a:lstStyle/>
                    <a:p>
                      <a:r>
                        <a:rPr lang="en-US" sz="1800" b="1" dirty="0">
                          <a:latin typeface="Arial" panose="020B0604020202020204" pitchFamily="34" charset="0"/>
                          <a:cs typeface="Arial" panose="020B0604020202020204" pitchFamily="34" charset="0"/>
                        </a:rPr>
                        <a:t>MCS should not be delayed for patients in circulatory shock refractory to medical therapy.</a:t>
                      </a:r>
                    </a:p>
                  </a:txBody>
                  <a:tcPr/>
                </a:tc>
                <a:extLst>
                  <a:ext uri="{0D108BD9-81ED-4DB2-BD59-A6C34878D82A}">
                    <a16:rowId xmlns:a16="http://schemas.microsoft.com/office/drawing/2014/main" xmlns="" val="860524880"/>
                  </a:ext>
                </a:extLst>
              </a:tr>
              <a:tr h="810690">
                <a:tc>
                  <a:txBody>
                    <a:bodyPr/>
                    <a:lstStyle/>
                    <a:p>
                      <a:r>
                        <a:rPr lang="en-US" sz="1800" b="1" dirty="0">
                          <a:latin typeface="Arial" panose="020B0604020202020204" pitchFamily="34" charset="0"/>
                          <a:cs typeface="Arial" panose="020B0604020202020204" pitchFamily="34" charset="0"/>
                        </a:rPr>
                        <a:t> In refractory cases, patients should be evaluated for liver transplantation.</a:t>
                      </a:r>
                    </a:p>
                  </a:txBody>
                  <a:tcPr/>
                </a:tc>
                <a:extLst>
                  <a:ext uri="{0D108BD9-81ED-4DB2-BD59-A6C34878D82A}">
                    <a16:rowId xmlns:a16="http://schemas.microsoft.com/office/drawing/2014/main" xmlns="" val="840088810"/>
                  </a:ext>
                </a:extLst>
              </a:tr>
            </a:tbl>
          </a:graphicData>
        </a:graphic>
      </p:graphicFrame>
      <p:sp>
        <p:nvSpPr>
          <p:cNvPr id="3" name="TextBox 2">
            <a:extLst>
              <a:ext uri="{FF2B5EF4-FFF2-40B4-BE49-F238E27FC236}">
                <a16:creationId xmlns:a16="http://schemas.microsoft.com/office/drawing/2014/main" xmlns="" id="{25DF643A-835D-4435-6051-F4B19527EBA7}"/>
              </a:ext>
            </a:extLst>
          </p:cNvPr>
          <p:cNvSpPr txBox="1"/>
          <p:nvPr/>
        </p:nvSpPr>
        <p:spPr>
          <a:xfrm>
            <a:off x="3200400" y="92076"/>
            <a:ext cx="5257800" cy="707886"/>
          </a:xfrm>
          <a:prstGeom prst="rect">
            <a:avLst/>
          </a:prstGeom>
          <a:solidFill>
            <a:schemeClr val="accent2">
              <a:lumMod val="40000"/>
              <a:lumOff val="60000"/>
            </a:schemeClr>
          </a:solidFill>
        </p:spPr>
        <p:txBody>
          <a:bodyPr wrap="square" rtlCol="0">
            <a:spAutoFit/>
          </a:bodyPr>
          <a:lstStyle/>
          <a:p>
            <a:pPr algn="l"/>
            <a:r>
              <a:rPr lang="en-US" sz="4000" b="1" i="1" dirty="0">
                <a:latin typeface="Arial" panose="020B0604020202020204" pitchFamily="34" charset="0"/>
                <a:cs typeface="Arial" panose="020B0604020202020204" pitchFamily="34" charset="0"/>
              </a:rPr>
              <a:t>CLI management</a:t>
            </a:r>
          </a:p>
        </p:txBody>
      </p:sp>
    </p:spTree>
    <p:extLst>
      <p:ext uri="{BB962C8B-B14F-4D97-AF65-F5344CB8AC3E}">
        <p14:creationId xmlns:p14="http://schemas.microsoft.com/office/powerpoint/2010/main" val="2750937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1371600"/>
            <a:ext cx="8686800" cy="3505201"/>
          </a:xfrm>
        </p:spPr>
        <p:txBody>
          <a:bodyPr>
            <a:normAutofit/>
          </a:bodyPr>
          <a:lstStyle/>
          <a:p>
            <a:pPr marL="109728" indent="0" algn="ctr">
              <a:buNone/>
            </a:pPr>
            <a:r>
              <a:rPr lang="en-US" sz="4000" b="1" i="1" dirty="0" smtClean="0">
                <a:solidFill>
                  <a:srgbClr val="0070C0"/>
                </a:solidFill>
                <a:latin typeface="Arial" panose="020B0604020202020204" pitchFamily="34" charset="0"/>
                <a:cs typeface="Arial" panose="020B0604020202020204" pitchFamily="34" charset="0"/>
              </a:rPr>
              <a:t>How the liver </a:t>
            </a:r>
            <a:r>
              <a:rPr lang="en-US" sz="4000" b="1" i="1" dirty="0" smtClean="0">
                <a:solidFill>
                  <a:srgbClr val="0070C0"/>
                </a:solidFill>
                <a:latin typeface="Arial" panose="020B0604020202020204" pitchFamily="34" charset="0"/>
                <a:cs typeface="Arial" panose="020B0604020202020204" pitchFamily="34" charset="0"/>
              </a:rPr>
              <a:t>affects </a:t>
            </a:r>
            <a:r>
              <a:rPr lang="en-US" sz="4000" b="1" i="1" dirty="0" smtClean="0">
                <a:solidFill>
                  <a:srgbClr val="0070C0"/>
                </a:solidFill>
                <a:latin typeface="Arial" panose="020B0604020202020204" pitchFamily="34" charset="0"/>
                <a:cs typeface="Arial" panose="020B0604020202020204" pitchFamily="34" charset="0"/>
              </a:rPr>
              <a:t>the heart?</a:t>
            </a:r>
            <a:endParaRPr lang="en-US" sz="4000" b="1"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063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3ECE747-0130-A06E-5362-482639B31EEF}"/>
              </a:ext>
            </a:extLst>
          </p:cNvPr>
          <p:cNvSpPr>
            <a:spLocks noGrp="1"/>
          </p:cNvSpPr>
          <p:nvPr>
            <p:ph idx="1"/>
          </p:nvPr>
        </p:nvSpPr>
        <p:spPr>
          <a:xfrm>
            <a:off x="533400" y="1447800"/>
            <a:ext cx="10820400" cy="5029200"/>
          </a:xfrm>
        </p:spPr>
        <p:txBody>
          <a:bodyPr>
            <a:normAutofit fontScale="85000" lnSpcReduction="10000"/>
          </a:bodyPr>
          <a:lstStyle/>
          <a:p>
            <a:pPr marL="0" indent="0">
              <a:lnSpc>
                <a:spcPct val="160000"/>
              </a:lnSpc>
              <a:buNone/>
            </a:pPr>
            <a:r>
              <a:rPr lang="en-US" b="1" dirty="0">
                <a:solidFill>
                  <a:srgbClr val="7030A0"/>
                </a:solidFill>
                <a:latin typeface="Arial" panose="020B0604020202020204" pitchFamily="34" charset="0"/>
                <a:cs typeface="Arial" panose="020B0604020202020204" pitchFamily="34" charset="0"/>
              </a:rPr>
              <a:t>Prevalence and etiopathogenesis:</a:t>
            </a:r>
            <a:r>
              <a:rPr lang="en-US" b="1" dirty="0">
                <a:latin typeface="Arial" panose="020B0604020202020204" pitchFamily="34" charset="0"/>
                <a:cs typeface="Arial" panose="020B0604020202020204" pitchFamily="34" charset="0"/>
              </a:rPr>
              <a:t> </a:t>
            </a:r>
          </a:p>
          <a:p>
            <a:pPr>
              <a:lnSpc>
                <a:spcPct val="160000"/>
              </a:lnSpc>
            </a:pPr>
            <a:r>
              <a:rPr lang="fa-IR" dirty="0">
                <a:latin typeface="Arial" panose="020B0604020202020204" pitchFamily="34" charset="0"/>
                <a:cs typeface="Arial" panose="020B0604020202020204" pitchFamily="34" charset="0"/>
              </a:rPr>
              <a:t> Cirrhotic cardiomyopathy( CCM(</a:t>
            </a:r>
            <a:r>
              <a:rPr lang="en-US" dirty="0">
                <a:latin typeface="Arial" panose="020B0604020202020204" pitchFamily="34" charset="0"/>
                <a:cs typeface="Arial" panose="020B0604020202020204" pitchFamily="34" charset="0"/>
              </a:rPr>
              <a:t> describes a diseased heart muscle in the setting of cirrhosis and in the apparent absence of cardiovascular disease (CVD) that could explain myocardial abnormalities </a:t>
            </a:r>
          </a:p>
          <a:p>
            <a:pPr>
              <a:lnSpc>
                <a:spcPct val="160000"/>
              </a:lnSpc>
            </a:pPr>
            <a:r>
              <a:rPr lang="en-US" dirty="0">
                <a:latin typeface="Arial" panose="020B0604020202020204" pitchFamily="34" charset="0"/>
                <a:cs typeface="Arial" panose="020B0604020202020204" pitchFamily="34" charset="0"/>
              </a:rPr>
              <a:t>The estimated prevalence of CCM in patients with liver disease varies from 26% to 81% because of differences in the descriptive criteria. </a:t>
            </a:r>
          </a:p>
          <a:p>
            <a:pPr>
              <a:lnSpc>
                <a:spcPct val="160000"/>
              </a:lnSpc>
            </a:pPr>
            <a:r>
              <a:rPr lang="en-US" dirty="0">
                <a:latin typeface="Arial" panose="020B0604020202020204" pitchFamily="34" charset="0"/>
                <a:cs typeface="Arial" panose="020B0604020202020204" pitchFamily="34" charset="0"/>
              </a:rPr>
              <a:t>The current understanding is that CCM develops independently of the etiology of cirrhosis, but its severity is relative to the degree of liver damage</a:t>
            </a:r>
          </a:p>
        </p:txBody>
      </p:sp>
      <p:sp>
        <p:nvSpPr>
          <p:cNvPr id="2" name="Title 1">
            <a:extLst>
              <a:ext uri="{FF2B5EF4-FFF2-40B4-BE49-F238E27FC236}">
                <a16:creationId xmlns:a16="http://schemas.microsoft.com/office/drawing/2014/main" xmlns="" id="{558A4EA5-BA33-CE8F-77B5-F8EECC92DF5D}"/>
              </a:ext>
            </a:extLst>
          </p:cNvPr>
          <p:cNvSpPr>
            <a:spLocks noGrp="1"/>
          </p:cNvSpPr>
          <p:nvPr>
            <p:ph type="title"/>
          </p:nvPr>
        </p:nvSpPr>
        <p:spPr>
          <a:xfrm>
            <a:off x="152400" y="228636"/>
            <a:ext cx="7823200" cy="1096963"/>
          </a:xfrm>
        </p:spPr>
        <p:txBody>
          <a:bodyPr/>
          <a:lstStyle/>
          <a:p>
            <a:r>
              <a:rPr lang="fa-IR" b="1" dirty="0">
                <a:solidFill>
                  <a:srgbClr val="C00000"/>
                </a:solidFill>
                <a:latin typeface="Arial" panose="020B0604020202020204" pitchFamily="34" charset="0"/>
                <a:cs typeface="Arial" panose="020B0604020202020204" pitchFamily="34" charset="0"/>
              </a:rPr>
              <a:t>Cirrhotic cardiomyopathy</a:t>
            </a:r>
            <a:endParaRPr lang="en-US"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8711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CBF8164-139F-815F-5F67-FFBB40AAFD94}"/>
              </a:ext>
            </a:extLst>
          </p:cNvPr>
          <p:cNvSpPr>
            <a:spLocks noGrp="1"/>
          </p:cNvSpPr>
          <p:nvPr>
            <p:ph idx="1"/>
          </p:nvPr>
        </p:nvSpPr>
        <p:spPr>
          <a:xfrm>
            <a:off x="705248" y="609636"/>
            <a:ext cx="10996705" cy="5567363"/>
          </a:xfrm>
        </p:spPr>
        <p:txBody>
          <a:bodyPr>
            <a:normAutofit lnSpcReduction="10000"/>
          </a:bodyPr>
          <a:lstStyle/>
          <a:p>
            <a:pPr>
              <a:lnSpc>
                <a:spcPct val="150000"/>
              </a:lnSpc>
            </a:pPr>
            <a:r>
              <a:rPr lang="en-US" dirty="0">
                <a:latin typeface="Arial" panose="020B0604020202020204" pitchFamily="34" charset="0"/>
                <a:cs typeface="Arial" panose="020B0604020202020204" pitchFamily="34" charset="0"/>
              </a:rPr>
              <a:t> Several pathophysiological mechanisms have been implicated in the development and progression of CCM.</a:t>
            </a:r>
          </a:p>
          <a:p>
            <a:pPr>
              <a:lnSpc>
                <a:spcPct val="150000"/>
              </a:lnSpc>
            </a:pPr>
            <a:r>
              <a:rPr lang="en-US" dirty="0">
                <a:solidFill>
                  <a:srgbClr val="7030A0"/>
                </a:solidFill>
                <a:latin typeface="Arial" panose="020B0604020202020204" pitchFamily="34" charset="0"/>
                <a:cs typeface="Arial" panose="020B0604020202020204" pitchFamily="34" charset="0"/>
              </a:rPr>
              <a:t>HDS</a:t>
            </a:r>
            <a:r>
              <a:rPr lang="en-US" dirty="0">
                <a:latin typeface="Arial" panose="020B0604020202020204" pitchFamily="34" charset="0"/>
                <a:cs typeface="Arial" panose="020B0604020202020204" pitchFamily="34" charset="0"/>
              </a:rPr>
              <a:t> has a key role.</a:t>
            </a:r>
          </a:p>
          <a:p>
            <a:pPr>
              <a:lnSpc>
                <a:spcPct val="150000"/>
              </a:lnSpc>
            </a:pPr>
            <a:r>
              <a:rPr lang="en-US" dirty="0">
                <a:latin typeface="Arial" panose="020B0604020202020204" pitchFamily="34" charset="0"/>
                <a:cs typeface="Arial" panose="020B0604020202020204" pitchFamily="34" charset="0"/>
              </a:rPr>
              <a:t>There may be a </a:t>
            </a:r>
            <a:r>
              <a:rPr lang="en-US" dirty="0">
                <a:solidFill>
                  <a:srgbClr val="7030A0"/>
                </a:solidFill>
                <a:latin typeface="Arial" panose="020B0604020202020204" pitchFamily="34" charset="0"/>
                <a:cs typeface="Arial" panose="020B0604020202020204" pitchFamily="34" charset="0"/>
              </a:rPr>
              <a:t>link between reduced baroreceptor response and remodeling </a:t>
            </a:r>
            <a:r>
              <a:rPr lang="en-US" dirty="0">
                <a:latin typeface="Arial" panose="020B0604020202020204" pitchFamily="34" charset="0"/>
                <a:cs typeface="Arial" panose="020B0604020202020204" pitchFamily="34" charset="0"/>
              </a:rPr>
              <a:t>of left ventricular hypertrophy in patients with liver disease.</a:t>
            </a:r>
          </a:p>
          <a:p>
            <a:pPr>
              <a:lnSpc>
                <a:spcPct val="150000"/>
              </a:lnSpc>
            </a:pPr>
            <a:r>
              <a:rPr lang="en-US" dirty="0">
                <a:latin typeface="Arial" panose="020B0604020202020204" pitchFamily="34" charset="0"/>
                <a:cs typeface="Arial" panose="020B0604020202020204" pitchFamily="34" charset="0"/>
              </a:rPr>
              <a:t> the cirrhotic proinflammatory state leading to </a:t>
            </a:r>
            <a:r>
              <a:rPr lang="en-US" dirty="0">
                <a:solidFill>
                  <a:srgbClr val="7030A0"/>
                </a:solidFill>
                <a:latin typeface="Arial" panose="020B0604020202020204" pitchFamily="34" charset="0"/>
                <a:cs typeface="Arial" panose="020B0604020202020204" pitchFamily="34" charset="0"/>
              </a:rPr>
              <a:t>increased</a:t>
            </a:r>
            <a:r>
              <a:rPr lang="en-US" dirty="0">
                <a:latin typeface="Arial" panose="020B0604020202020204" pitchFamily="34" charset="0"/>
                <a:cs typeface="Arial" panose="020B0604020202020204" pitchFamily="34" charset="0"/>
              </a:rPr>
              <a:t> </a:t>
            </a:r>
            <a:r>
              <a:rPr lang="en-US" dirty="0">
                <a:solidFill>
                  <a:srgbClr val="7030A0"/>
                </a:solidFill>
                <a:latin typeface="Arial" panose="020B0604020202020204" pitchFamily="34" charset="0"/>
                <a:cs typeface="Arial" panose="020B0604020202020204" pitchFamily="34" charset="0"/>
              </a:rPr>
              <a:t>cardiomyocyte apoptosis</a:t>
            </a:r>
            <a:r>
              <a:rPr lang="en-US" dirty="0">
                <a:latin typeface="Arial" panose="020B0604020202020204" pitchFamily="34" charset="0"/>
                <a:cs typeface="Arial" panose="020B0604020202020204" pitchFamily="34" charset="0"/>
              </a:rPr>
              <a:t> and contractile dysfunction represents another critical component in the pathogenesis of CCM.</a:t>
            </a:r>
          </a:p>
        </p:txBody>
      </p:sp>
    </p:spTree>
    <p:extLst>
      <p:ext uri="{BB962C8B-B14F-4D97-AF65-F5344CB8AC3E}">
        <p14:creationId xmlns:p14="http://schemas.microsoft.com/office/powerpoint/2010/main" val="28913587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6D9EE81-13FB-F9AA-837E-3BE6BC637D47}"/>
              </a:ext>
            </a:extLst>
          </p:cNvPr>
          <p:cNvSpPr>
            <a:spLocks noGrp="1"/>
          </p:cNvSpPr>
          <p:nvPr>
            <p:ph sz="quarter" idx="1"/>
          </p:nvPr>
        </p:nvSpPr>
        <p:spPr>
          <a:xfrm>
            <a:off x="537905" y="717182"/>
            <a:ext cx="11140143" cy="5868895"/>
          </a:xfrm>
        </p:spPr>
        <p:txBody>
          <a:bodyPr>
            <a:normAutofit fontScale="92500" lnSpcReduction="10000"/>
          </a:bodyPr>
          <a:lstStyle/>
          <a:p>
            <a:pPr marL="0" indent="0">
              <a:lnSpc>
                <a:spcPct val="150000"/>
              </a:lnSpc>
              <a:buNone/>
            </a:pPr>
            <a:r>
              <a:rPr lang="en-US" b="1" dirty="0">
                <a:solidFill>
                  <a:srgbClr val="7030A0"/>
                </a:solidFill>
                <a:latin typeface="Arial" panose="020B0604020202020204" pitchFamily="34" charset="0"/>
                <a:cs typeface="Arial" panose="020B0604020202020204" pitchFamily="34" charset="0"/>
              </a:rPr>
              <a:t>Clinical manifestations and diagnosis:</a:t>
            </a:r>
            <a:endParaRPr lang="fa-IR" b="1" dirty="0">
              <a:solidFill>
                <a:srgbClr val="7030A0"/>
              </a:solidFill>
              <a:latin typeface="Arial" panose="020B0604020202020204" pitchFamily="34" charset="0"/>
              <a:cs typeface="Arial" panose="020B0604020202020204" pitchFamily="34" charset="0"/>
            </a:endParaRPr>
          </a:p>
          <a:p>
            <a:pPr marL="0" indent="0">
              <a:lnSpc>
                <a:spcPct val="150000"/>
              </a:lnSpc>
              <a:buNone/>
            </a:pPr>
            <a:r>
              <a:rPr lang="fa-IR"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2005</a:t>
            </a:r>
            <a:r>
              <a:rPr lang="fa-IR" dirty="0" smtClean="0">
                <a:latin typeface="Arial" panose="020B0604020202020204" pitchFamily="34" charset="0"/>
                <a:cs typeface="Arial" panose="020B0604020202020204" pitchFamily="34" charset="0"/>
              </a:rPr>
              <a:t> </a:t>
            </a:r>
            <a:r>
              <a:rPr lang="fa-IR" dirty="0">
                <a:latin typeface="Arial" panose="020B0604020202020204" pitchFamily="34" charset="0"/>
                <a:cs typeface="Arial" panose="020B0604020202020204" pitchFamily="34" charset="0"/>
              </a:rPr>
              <a:t>diagnostic criteria for CCM included :</a:t>
            </a:r>
          </a:p>
          <a:p>
            <a:pPr marL="514350" indent="-514350">
              <a:lnSpc>
                <a:spcPct val="150000"/>
              </a:lnSpc>
              <a:buFont typeface="+mj-lt"/>
              <a:buAutoNum type="arabicPeriod"/>
            </a:pPr>
            <a:r>
              <a:rPr lang="fa-IR" dirty="0">
                <a:latin typeface="Arial" panose="020B0604020202020204" pitchFamily="34" charset="0"/>
                <a:cs typeface="Arial" panose="020B0604020202020204" pitchFamily="34" charset="0"/>
              </a:rPr>
              <a:t>supportive criteria such as chronotropic incompetence (inability to increase heart rate adequately during exercise to match cardiac output to metabolic demands(</a:t>
            </a:r>
          </a:p>
          <a:p>
            <a:pPr marL="514350" indent="-514350">
              <a:lnSpc>
                <a:spcPct val="150000"/>
              </a:lnSpc>
              <a:buFont typeface="+mj-lt"/>
              <a:buAutoNum type="arabicPeriod"/>
            </a:pPr>
            <a:r>
              <a:rPr lang="fa-IR" dirty="0">
                <a:latin typeface="Arial" panose="020B0604020202020204" pitchFamily="34" charset="0"/>
                <a:cs typeface="Arial" panose="020B0604020202020204" pitchFamily="34" charset="0"/>
              </a:rPr>
              <a:t>QT interval prolongation</a:t>
            </a:r>
          </a:p>
          <a:p>
            <a:pPr marL="514350" indent="-514350">
              <a:lnSpc>
                <a:spcPct val="150000"/>
              </a:lnSpc>
              <a:buFont typeface="+mj-lt"/>
              <a:buAutoNum type="arabicPeriod"/>
            </a:pPr>
            <a:r>
              <a:rPr lang="fa-IR" dirty="0">
                <a:latin typeface="Arial" panose="020B0604020202020204" pitchFamily="34" charset="0"/>
                <a:cs typeface="Arial" panose="020B0604020202020204" pitchFamily="34" charset="0"/>
              </a:rPr>
              <a:t>electromechanical uncoupling (systolic time intervals or aortic pressure-ECG trace desynchrony(</a:t>
            </a:r>
          </a:p>
          <a:p>
            <a:pPr marL="514350" indent="-514350">
              <a:lnSpc>
                <a:spcPct val="150000"/>
              </a:lnSpc>
              <a:buFont typeface="+mj-lt"/>
              <a:buAutoNum type="arabicPeriod"/>
            </a:pPr>
            <a:r>
              <a:rPr lang="fa-IR" dirty="0">
                <a:latin typeface="Arial" panose="020B0604020202020204" pitchFamily="34" charset="0"/>
                <a:cs typeface="Arial" panose="020B0604020202020204" pitchFamily="34" charset="0"/>
              </a:rPr>
              <a:t>elevated BNP or troponin I</a:t>
            </a:r>
          </a:p>
          <a:p>
            <a:pPr marL="514350" indent="-514350">
              <a:lnSpc>
                <a:spcPct val="150000"/>
              </a:lnSpc>
              <a:buFont typeface="+mj-lt"/>
              <a:buAutoNum type="arabicPeriod"/>
            </a:pPr>
            <a:r>
              <a:rPr lang="fa-IR" dirty="0">
                <a:latin typeface="Arial" panose="020B0604020202020204" pitchFamily="34" charset="0"/>
                <a:cs typeface="Arial" panose="020B0604020202020204" pitchFamily="34" charset="0"/>
              </a:rPr>
              <a:t>enlarged left atrium.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6994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7E6A4A4-CD9D-8B6A-49EE-04DF1510B75F}"/>
              </a:ext>
            </a:extLst>
          </p:cNvPr>
          <p:cNvSpPr>
            <a:spLocks noGrp="1"/>
          </p:cNvSpPr>
          <p:nvPr>
            <p:ph idx="1"/>
          </p:nvPr>
        </p:nvSpPr>
        <p:spPr>
          <a:xfrm>
            <a:off x="838200" y="734969"/>
            <a:ext cx="10515600" cy="5388069"/>
          </a:xfrm>
        </p:spPr>
        <p:txBody>
          <a:bodyPr>
            <a:normAutofit fontScale="92500"/>
          </a:bodyPr>
          <a:lstStyle/>
          <a:p>
            <a:pPr>
              <a:lnSpc>
                <a:spcPct val="150000"/>
              </a:lnSpc>
            </a:pPr>
            <a:r>
              <a:rPr lang="fa-IR" b="1" dirty="0">
                <a:solidFill>
                  <a:srgbClr val="7030A0"/>
                </a:solidFill>
                <a:latin typeface="Arial" panose="020B0604020202020204" pitchFamily="34" charset="0"/>
                <a:cs typeface="Arial" panose="020B0604020202020204" pitchFamily="34" charset="0"/>
              </a:rPr>
              <a:t>Management and prognosis: </a:t>
            </a:r>
          </a:p>
          <a:p>
            <a:pPr>
              <a:lnSpc>
                <a:spcPct val="150000"/>
              </a:lnSpc>
            </a:pPr>
            <a:r>
              <a:rPr lang="fa-IR" dirty="0">
                <a:latin typeface="Arial" panose="020B0604020202020204" pitchFamily="34" charset="0"/>
                <a:cs typeface="Arial" panose="020B0604020202020204" pitchFamily="34" charset="0"/>
              </a:rPr>
              <a:t>CCM has an unfavorable prognosis, and management with established HF therapies is challenging .</a:t>
            </a:r>
          </a:p>
          <a:p>
            <a:pPr>
              <a:lnSpc>
                <a:spcPct val="150000"/>
              </a:lnSpc>
            </a:pPr>
            <a:r>
              <a:rPr lang="fa-IR" dirty="0">
                <a:latin typeface="Arial" panose="020B0604020202020204" pitchFamily="34" charset="0"/>
                <a:cs typeface="Arial" panose="020B0604020202020204" pitchFamily="34" charset="0"/>
              </a:rPr>
              <a:t>Volume overload in HDS patients is treated by </a:t>
            </a:r>
            <a:r>
              <a:rPr lang="fa-IR" dirty="0">
                <a:solidFill>
                  <a:schemeClr val="accent5">
                    <a:lumMod val="75000"/>
                  </a:schemeClr>
                </a:solidFill>
                <a:latin typeface="Arial" panose="020B0604020202020204" pitchFamily="34" charset="0"/>
                <a:cs typeface="Arial" panose="020B0604020202020204" pitchFamily="34" charset="0"/>
              </a:rPr>
              <a:t>restriction of sodium intake and judicious use of diuretics.</a:t>
            </a:r>
          </a:p>
          <a:p>
            <a:pPr>
              <a:lnSpc>
                <a:spcPct val="150000"/>
              </a:lnSpc>
            </a:pPr>
            <a:r>
              <a:rPr lang="fa-IR" dirty="0">
                <a:latin typeface="Arial" panose="020B0604020202020204" pitchFamily="34" charset="0"/>
                <a:cs typeface="Arial" panose="020B0604020202020204" pitchFamily="34" charset="0"/>
              </a:rPr>
              <a:t>Patients with cirrhosis and ascites should be treated with a combination of</a:t>
            </a:r>
            <a:r>
              <a:rPr lang="fa-IR" dirty="0">
                <a:solidFill>
                  <a:schemeClr val="accent5">
                    <a:lumMod val="75000"/>
                  </a:schemeClr>
                </a:solidFill>
                <a:latin typeface="Arial" panose="020B0604020202020204" pitchFamily="34" charset="0"/>
                <a:cs typeface="Arial" panose="020B0604020202020204" pitchFamily="34" charset="0"/>
              </a:rPr>
              <a:t> loop diuretics and aldosterone antagonists </a:t>
            </a:r>
            <a:r>
              <a:rPr lang="fa-IR" dirty="0">
                <a:latin typeface="Arial" panose="020B0604020202020204" pitchFamily="34" charset="0"/>
                <a:cs typeface="Arial" panose="020B0604020202020204" pitchFamily="34" charset="0"/>
              </a:rPr>
              <a:t>at natriuretic doses (spironolactone </a:t>
            </a:r>
            <a:r>
              <a:rPr lang="en-US" dirty="0" smtClean="0">
                <a:latin typeface="Arial" panose="020B0604020202020204" pitchFamily="34" charset="0"/>
                <a:cs typeface="Arial" panose="020B0604020202020204" pitchFamily="34" charset="0"/>
              </a:rPr>
              <a:t>100-400</a:t>
            </a:r>
            <a:r>
              <a:rPr lang="en-US" dirty="0">
                <a:latin typeface="Arial" panose="020B0604020202020204" pitchFamily="34" charset="0"/>
                <a:cs typeface="Arial" panose="020B0604020202020204" pitchFamily="34" charset="0"/>
              </a:rPr>
              <a:t> </a:t>
            </a:r>
            <a:r>
              <a:rPr lang="fa-IR" dirty="0" smtClean="0">
                <a:latin typeface="Arial" panose="020B0604020202020204" pitchFamily="34" charset="0"/>
                <a:cs typeface="Arial" panose="020B0604020202020204" pitchFamily="34" charset="0"/>
              </a:rPr>
              <a:t>mg/day</a:t>
            </a:r>
            <a:r>
              <a:rPr lang="fa-IR" dirty="0">
                <a:latin typeface="Arial" panose="020B0604020202020204" pitchFamily="34" charset="0"/>
                <a:cs typeface="Arial" panose="020B0604020202020204" pitchFamily="34" charset="0"/>
              </a:rPr>
              <a:t>) to counteract secondary hyperaldosteronism in HDS.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61050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A3429E3-035C-E307-1779-893951765762}"/>
              </a:ext>
            </a:extLst>
          </p:cNvPr>
          <p:cNvSpPr>
            <a:spLocks noGrp="1"/>
          </p:cNvSpPr>
          <p:nvPr>
            <p:ph idx="1"/>
          </p:nvPr>
        </p:nvSpPr>
        <p:spPr>
          <a:xfrm>
            <a:off x="179317" y="908428"/>
            <a:ext cx="11462871" cy="5268539"/>
          </a:xfrm>
        </p:spPr>
        <p:txBody>
          <a:bodyPr anchor="ctr">
            <a:normAutofit/>
          </a:bodyPr>
          <a:lstStyle/>
          <a:p>
            <a:pPr>
              <a:lnSpc>
                <a:spcPct val="200000"/>
              </a:lnSpc>
            </a:pPr>
            <a:r>
              <a:rPr lang="fa-IR" dirty="0">
                <a:latin typeface="Arial" panose="020B0604020202020204" pitchFamily="34" charset="0"/>
                <a:cs typeface="Arial" panose="020B0604020202020204" pitchFamily="34" charset="0"/>
              </a:rPr>
              <a:t> Studies of </a:t>
            </a:r>
            <a:r>
              <a:rPr lang="fa-IR" b="1" i="1" dirty="0">
                <a:solidFill>
                  <a:srgbClr val="7030A0"/>
                </a:solidFill>
                <a:latin typeface="Arial" panose="020B0604020202020204" pitchFamily="34" charset="0"/>
                <a:cs typeface="Arial" panose="020B0604020202020204" pitchFamily="34" charset="0"/>
              </a:rPr>
              <a:t>aldosterone antagonists </a:t>
            </a:r>
            <a:r>
              <a:rPr lang="fa-IR" dirty="0">
                <a:latin typeface="Arial" panose="020B0604020202020204" pitchFamily="34" charset="0"/>
                <a:cs typeface="Arial" panose="020B0604020202020204" pitchFamily="34" charset="0"/>
              </a:rPr>
              <a:t>have also shown improvement of left ventricular remodeling and hepatic hemodynamics by lowering the hepatic venous pressure gradient</a:t>
            </a:r>
            <a:r>
              <a:rPr lang="en-US" dirty="0">
                <a:latin typeface="Arial" panose="020B0604020202020204" pitchFamily="34" charset="0"/>
                <a:cs typeface="Arial" panose="020B0604020202020204" pitchFamily="34" charset="0"/>
              </a:rPr>
              <a:t>.</a:t>
            </a:r>
          </a:p>
          <a:p>
            <a:pPr>
              <a:lnSpc>
                <a:spcPct val="200000"/>
              </a:lnSpc>
            </a:pPr>
            <a:r>
              <a:rPr lang="en-US" dirty="0">
                <a:latin typeface="Arial" panose="020B0604020202020204" pitchFamily="34" charset="0"/>
                <a:cs typeface="Arial" panose="020B0604020202020204" pitchFamily="34" charset="0"/>
              </a:rPr>
              <a:t>A</a:t>
            </a:r>
            <a:r>
              <a:rPr lang="fa-IR" dirty="0">
                <a:latin typeface="Arial" panose="020B0604020202020204" pitchFamily="34" charset="0"/>
                <a:cs typeface="Arial" panose="020B0604020202020204" pitchFamily="34" charset="0"/>
              </a:rPr>
              <a:t>nd are included in both the American and British guidelines for managing ascites in cirrhosis along with large volume paracentesis in patients with grade </a:t>
            </a:r>
            <a:r>
              <a:rPr lang="en-US" dirty="0" smtClean="0">
                <a:latin typeface="Arial" panose="020B0604020202020204" pitchFamily="34" charset="0"/>
                <a:cs typeface="Arial" panose="020B0604020202020204" pitchFamily="34" charset="0"/>
              </a:rPr>
              <a:t>3</a:t>
            </a:r>
            <a:r>
              <a:rPr lang="fa-IR" dirty="0" smtClean="0">
                <a:latin typeface="Arial" panose="020B0604020202020204" pitchFamily="34" charset="0"/>
                <a:cs typeface="Arial" panose="020B0604020202020204" pitchFamily="34" charset="0"/>
              </a:rPr>
              <a:t> </a:t>
            </a:r>
            <a:r>
              <a:rPr lang="fa-IR" dirty="0">
                <a:latin typeface="Arial" panose="020B0604020202020204" pitchFamily="34" charset="0"/>
                <a:cs typeface="Arial" panose="020B0604020202020204" pitchFamily="34" charset="0"/>
              </a:rPr>
              <a:t>ascites.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463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82B20A14-4BCB-FD1A-60E3-2784C27058D5}"/>
              </a:ext>
            </a:extLst>
          </p:cNvPr>
          <p:cNvSpPr>
            <a:spLocks noGrp="1"/>
          </p:cNvSpPr>
          <p:nvPr>
            <p:ph idx="1"/>
          </p:nvPr>
        </p:nvSpPr>
        <p:spPr>
          <a:xfrm>
            <a:off x="228601" y="304800"/>
            <a:ext cx="11725835" cy="6367930"/>
          </a:xfrm>
        </p:spPr>
        <p:txBody>
          <a:bodyPr>
            <a:normAutofit/>
          </a:bodyPr>
          <a:lstStyle/>
          <a:p>
            <a:pPr>
              <a:lnSpc>
                <a:spcPct val="150000"/>
              </a:lnSpc>
            </a:pPr>
            <a:r>
              <a:rPr lang="fa-IR" dirty="0">
                <a:latin typeface="Arial" panose="020B0604020202020204" pitchFamily="34" charset="0"/>
                <a:cs typeface="Arial" panose="020B0604020202020204" pitchFamily="34" charset="0"/>
              </a:rPr>
              <a:t>The </a:t>
            </a:r>
            <a:r>
              <a:rPr lang="fa-IR" b="1" i="1" dirty="0">
                <a:solidFill>
                  <a:srgbClr val="7030A0"/>
                </a:solidFill>
                <a:latin typeface="Arial" panose="020B0604020202020204" pitchFamily="34" charset="0"/>
                <a:cs typeface="Arial" panose="020B0604020202020204" pitchFamily="34" charset="0"/>
              </a:rPr>
              <a:t>QT interval </a:t>
            </a:r>
            <a:r>
              <a:rPr lang="fa-IR" dirty="0">
                <a:latin typeface="Arial" panose="020B0604020202020204" pitchFamily="34" charset="0"/>
                <a:cs typeface="Arial" panose="020B0604020202020204" pitchFamily="34" charset="0"/>
              </a:rPr>
              <a:t>is prolonged in CCM. It is often seen in patients with cirrhosis without CCM, and is associated with a lower survival rate.</a:t>
            </a:r>
          </a:p>
          <a:p>
            <a:pPr>
              <a:lnSpc>
                <a:spcPct val="150000"/>
              </a:lnSpc>
            </a:pPr>
            <a:r>
              <a:rPr lang="fa-IR" dirty="0">
                <a:latin typeface="Arial" panose="020B0604020202020204" pitchFamily="34" charset="0"/>
                <a:cs typeface="Arial" panose="020B0604020202020204" pitchFamily="34" charset="0"/>
              </a:rPr>
              <a:t>Patients with cirrhosis are also at risk of acute gastrointestinal (GI) bleeding, which may further prolong the QT interval.</a:t>
            </a:r>
          </a:p>
          <a:p>
            <a:pPr>
              <a:lnSpc>
                <a:spcPct val="150000"/>
              </a:lnSpc>
            </a:pPr>
            <a:r>
              <a:rPr lang="fa-IR" dirty="0">
                <a:latin typeface="Arial" panose="020B0604020202020204" pitchFamily="34" charset="0"/>
                <a:cs typeface="Arial" panose="020B0604020202020204" pitchFamily="34" charset="0"/>
              </a:rPr>
              <a:t>Small observational studies have reported that nonselective beta-blockers like </a:t>
            </a:r>
            <a:r>
              <a:rPr lang="fa-IR" dirty="0">
                <a:solidFill>
                  <a:srgbClr val="7030A0"/>
                </a:solidFill>
                <a:latin typeface="Arial" panose="020B0604020202020204" pitchFamily="34" charset="0"/>
                <a:cs typeface="Arial" panose="020B0604020202020204" pitchFamily="34" charset="0"/>
              </a:rPr>
              <a:t>propranolol and nadolol</a:t>
            </a:r>
            <a:r>
              <a:rPr lang="fa-IR" dirty="0">
                <a:latin typeface="Arial" panose="020B0604020202020204" pitchFamily="34" charset="0"/>
                <a:cs typeface="Arial" panose="020B0604020202020204" pitchFamily="34" charset="0"/>
              </a:rPr>
              <a:t> shortened the QT interval in some patients with cirrhosis, but they did not investigate the effect on survival.</a:t>
            </a:r>
          </a:p>
          <a:p>
            <a:pPr>
              <a:lnSpc>
                <a:spcPct val="150000"/>
              </a:lnSpc>
            </a:pPr>
            <a:r>
              <a:rPr lang="fa-IR" dirty="0">
                <a:latin typeface="Arial" panose="020B0604020202020204" pitchFamily="34" charset="0"/>
                <a:cs typeface="Arial" panose="020B0604020202020204" pitchFamily="34" charset="0"/>
              </a:rPr>
              <a:t>A recent trial of </a:t>
            </a:r>
            <a:r>
              <a:rPr lang="fa-IR" dirty="0">
                <a:solidFill>
                  <a:srgbClr val="7030A0"/>
                </a:solidFill>
                <a:latin typeface="Arial" panose="020B0604020202020204" pitchFamily="34" charset="0"/>
                <a:cs typeface="Arial" panose="020B0604020202020204" pitchFamily="34" charset="0"/>
              </a:rPr>
              <a:t>metoprolol</a:t>
            </a:r>
            <a:r>
              <a:rPr lang="fa-IR" dirty="0">
                <a:latin typeface="Arial" panose="020B0604020202020204" pitchFamily="34" charset="0"/>
                <a:cs typeface="Arial" panose="020B0604020202020204" pitchFamily="34" charset="0"/>
              </a:rPr>
              <a:t> succinate in </a:t>
            </a:r>
            <a:r>
              <a:rPr lang="en-US" dirty="0" smtClean="0">
                <a:latin typeface="Arial" panose="020B0604020202020204" pitchFamily="34" charset="0"/>
                <a:cs typeface="Arial" panose="020B0604020202020204" pitchFamily="34" charset="0"/>
              </a:rPr>
              <a:t>78</a:t>
            </a:r>
            <a:r>
              <a:rPr lang="fa-IR" dirty="0" smtClean="0">
                <a:latin typeface="Arial" panose="020B0604020202020204" pitchFamily="34" charset="0"/>
                <a:cs typeface="Arial" panose="020B0604020202020204" pitchFamily="34" charset="0"/>
              </a:rPr>
              <a:t> </a:t>
            </a:r>
            <a:r>
              <a:rPr lang="fa-IR" dirty="0">
                <a:latin typeface="Arial" panose="020B0604020202020204" pitchFamily="34" charset="0"/>
                <a:cs typeface="Arial" panose="020B0604020202020204" pitchFamily="34" charset="0"/>
              </a:rPr>
              <a:t>patients with CCM did not find either a beneficial effect on cardiac remodeling</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29657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886D4B8-EE29-4687-54D1-2550F3A1DC89}"/>
              </a:ext>
            </a:extLst>
          </p:cNvPr>
          <p:cNvSpPr>
            <a:spLocks noGrp="1"/>
          </p:cNvSpPr>
          <p:nvPr>
            <p:ph idx="1"/>
          </p:nvPr>
        </p:nvSpPr>
        <p:spPr>
          <a:xfrm>
            <a:off x="262965" y="693272"/>
            <a:ext cx="11522635" cy="5483692"/>
          </a:xfrm>
        </p:spPr>
        <p:txBody>
          <a:bodyPr>
            <a:normAutofit lnSpcReduction="10000"/>
          </a:bodyPr>
          <a:lstStyle/>
          <a:p>
            <a:pPr>
              <a:lnSpc>
                <a:spcPct val="150000"/>
              </a:lnSpc>
            </a:pPr>
            <a:r>
              <a:rPr lang="fa-IR" dirty="0">
                <a:latin typeface="Arial" panose="020B0604020202020204" pitchFamily="34" charset="0"/>
                <a:cs typeface="Arial" panose="020B0604020202020204" pitchFamily="34" charset="0"/>
              </a:rPr>
              <a:t>A recent meta-analysis reported that </a:t>
            </a:r>
            <a:r>
              <a:rPr lang="fa-IR" dirty="0">
                <a:solidFill>
                  <a:srgbClr val="7030A0"/>
                </a:solidFill>
                <a:latin typeface="Arial" panose="020B0604020202020204" pitchFamily="34" charset="0"/>
                <a:cs typeface="Arial" panose="020B0604020202020204" pitchFamily="34" charset="0"/>
              </a:rPr>
              <a:t>carvedilol</a:t>
            </a:r>
            <a:r>
              <a:rPr lang="fa-IR" dirty="0">
                <a:latin typeface="Arial" panose="020B0604020202020204" pitchFamily="34" charset="0"/>
                <a:cs typeface="Arial" panose="020B0604020202020204" pitchFamily="34" charset="0"/>
              </a:rPr>
              <a:t> was effective and as safe as a nonselective beta blocker for the primary and secondary prevention of variceal bleeding in cirrhotic patients.</a:t>
            </a:r>
          </a:p>
          <a:p>
            <a:pPr>
              <a:lnSpc>
                <a:spcPct val="150000"/>
              </a:lnSpc>
            </a:pPr>
            <a:r>
              <a:rPr lang="fa-IR" dirty="0">
                <a:latin typeface="Arial" panose="020B0604020202020204" pitchFamily="34" charset="0"/>
                <a:cs typeface="Arial" panose="020B0604020202020204" pitchFamily="34" charset="0"/>
              </a:rPr>
              <a:t> No trials have investigated the use of carvedilol to treat CCM.</a:t>
            </a:r>
          </a:p>
          <a:p>
            <a:pPr>
              <a:lnSpc>
                <a:spcPct val="150000"/>
              </a:lnSpc>
            </a:pPr>
            <a:r>
              <a:rPr lang="fa-IR" dirty="0">
                <a:latin typeface="Arial" panose="020B0604020202020204" pitchFamily="34" charset="0"/>
                <a:cs typeface="Arial" panose="020B0604020202020204" pitchFamily="34" charset="0"/>
              </a:rPr>
              <a:t> Current American and British guidelines recommend beta-blockers to prevent variceal bleeding in patients with ascites, with dose reduction or discontinuation in patients with hypotension or worsening renal function because of increased risk of exacerbation of systemic vasodilatation and organ hypoperfusion.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779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A66C225-D105-E6E7-BAF0-D0426F6E0DC3}"/>
              </a:ext>
            </a:extLst>
          </p:cNvPr>
          <p:cNvSpPr>
            <a:spLocks noGrp="1"/>
          </p:cNvSpPr>
          <p:nvPr>
            <p:ph idx="1"/>
          </p:nvPr>
        </p:nvSpPr>
        <p:spPr>
          <a:xfrm>
            <a:off x="525953" y="470653"/>
            <a:ext cx="11285071" cy="6082553"/>
          </a:xfrm>
        </p:spPr>
        <p:txBody>
          <a:bodyPr>
            <a:normAutofit fontScale="92500"/>
          </a:bodyPr>
          <a:lstStyle/>
          <a:p>
            <a:pPr marL="0" indent="0">
              <a:lnSpc>
                <a:spcPct val="150000"/>
              </a:lnSpc>
              <a:buNone/>
            </a:pPr>
            <a:r>
              <a:rPr lang="en-US" sz="3600" b="1" dirty="0">
                <a:solidFill>
                  <a:schemeClr val="accent5">
                    <a:lumMod val="75000"/>
                  </a:schemeClr>
                </a:solidFill>
                <a:latin typeface="Arial" panose="020B0604020202020204" pitchFamily="34" charset="0"/>
                <a:cs typeface="Arial" panose="020B0604020202020204" pitchFamily="34" charset="0"/>
              </a:rPr>
              <a:t>From a liver perspective:</a:t>
            </a:r>
          </a:p>
          <a:p>
            <a:pPr>
              <a:lnSpc>
                <a:spcPct val="150000"/>
              </a:lnSpc>
            </a:pPr>
            <a:r>
              <a:rPr lang="en-US"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compensated cirrhosis.</a:t>
            </a:r>
          </a:p>
          <a:p>
            <a:pPr>
              <a:lnSpc>
                <a:spcPct val="150000"/>
              </a:lnSpc>
            </a:pPr>
            <a:r>
              <a:rPr lang="en-US" dirty="0">
                <a:latin typeface="Arial" panose="020B0604020202020204" pitchFamily="34" charset="0"/>
                <a:cs typeface="Arial" panose="020B0604020202020204" pitchFamily="34" charset="0"/>
              </a:rPr>
              <a:t>  persistence of </a:t>
            </a:r>
            <a:r>
              <a:rPr lang="en-US" sz="2400" b="1" dirty="0">
                <a:latin typeface="Arial" panose="020B0604020202020204" pitchFamily="34" charset="0"/>
                <a:cs typeface="Arial" panose="020B0604020202020204" pitchFamily="34" charset="0"/>
              </a:rPr>
              <a:t>portal hypertension will cause portosystemic shunting.</a:t>
            </a:r>
          </a:p>
          <a:p>
            <a:pPr>
              <a:lnSpc>
                <a:spcPct val="150000"/>
              </a:lnSpc>
            </a:pPr>
            <a:r>
              <a:rPr lang="en-US" dirty="0">
                <a:latin typeface="Arial" panose="020B0604020202020204" pitchFamily="34" charset="0"/>
                <a:cs typeface="Arial" panose="020B0604020202020204" pitchFamily="34" charset="0"/>
              </a:rPr>
              <a:t> decline in the metabolic and immunological functions of the liver.</a:t>
            </a:r>
          </a:p>
          <a:p>
            <a:pPr>
              <a:lnSpc>
                <a:spcPct val="150000"/>
              </a:lnSpc>
            </a:pPr>
            <a:r>
              <a:rPr lang="en-US" dirty="0">
                <a:latin typeface="Arial" panose="020B0604020202020204" pitchFamily="34" charset="0"/>
                <a:cs typeface="Arial" panose="020B0604020202020204" pitchFamily="34" charset="0"/>
              </a:rPr>
              <a:t>Increase of </a:t>
            </a:r>
            <a:r>
              <a:rPr lang="en-US" sz="2400" b="1" dirty="0">
                <a:latin typeface="Arial" panose="020B0604020202020204" pitchFamily="34" charset="0"/>
                <a:cs typeface="Arial" panose="020B0604020202020204" pitchFamily="34" charset="0"/>
              </a:rPr>
              <a:t>circulating levels of vasodilators</a:t>
            </a:r>
            <a:r>
              <a:rPr lang="en-US" dirty="0">
                <a:latin typeface="Arial" panose="020B0604020202020204" pitchFamily="34" charset="0"/>
                <a:cs typeface="Arial" panose="020B0604020202020204" pitchFamily="34" charset="0"/>
              </a:rPr>
              <a:t> that escape from the splanchnic into the systemic circulation causes a </a:t>
            </a:r>
            <a:r>
              <a:rPr lang="en-US" sz="2400" b="1" dirty="0">
                <a:latin typeface="Arial" panose="020B0604020202020204" pitchFamily="34" charset="0"/>
                <a:cs typeface="Arial" panose="020B0604020202020204" pitchFamily="34" charset="0"/>
              </a:rPr>
              <a:t>drop in systemic vascular resistance.</a:t>
            </a:r>
          </a:p>
          <a:p>
            <a:pPr>
              <a:lnSpc>
                <a:spcPct val="150000"/>
              </a:lnSpc>
            </a:pPr>
            <a:r>
              <a:rPr lang="en-US" dirty="0">
                <a:latin typeface="Arial" panose="020B0604020202020204" pitchFamily="34" charset="0"/>
                <a:cs typeface="Arial" panose="020B0604020202020204" pitchFamily="34" charset="0"/>
              </a:rPr>
              <a:t>Lack of an immunological barrier leads to </a:t>
            </a:r>
            <a:r>
              <a:rPr lang="en-US" sz="2400" b="1" dirty="0">
                <a:latin typeface="Arial" panose="020B0604020202020204" pitchFamily="34" charset="0"/>
                <a:cs typeface="Arial" panose="020B0604020202020204" pitchFamily="34" charset="0"/>
              </a:rPr>
              <a:t>translocation</a:t>
            </a:r>
            <a:r>
              <a:rPr lang="en-US" dirty="0">
                <a:latin typeface="Arial" panose="020B0604020202020204" pitchFamily="34" charset="0"/>
                <a:cs typeface="Arial" panose="020B0604020202020204" pitchFamily="34" charset="0"/>
              </a:rPr>
              <a:t> of bacterial products from the gut, further augmenting splanchnic and systemic vasodilatation. </a:t>
            </a:r>
          </a:p>
        </p:txBody>
      </p:sp>
    </p:spTree>
    <p:extLst>
      <p:ext uri="{BB962C8B-B14F-4D97-AF65-F5344CB8AC3E}">
        <p14:creationId xmlns:p14="http://schemas.microsoft.com/office/powerpoint/2010/main" val="3188972404"/>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9BC81BF-279E-3782-8C69-DAD94670D0DD}"/>
              </a:ext>
            </a:extLst>
          </p:cNvPr>
          <p:cNvSpPr>
            <a:spLocks noGrp="1"/>
          </p:cNvSpPr>
          <p:nvPr>
            <p:ph idx="1"/>
          </p:nvPr>
        </p:nvSpPr>
        <p:spPr>
          <a:xfrm>
            <a:off x="886035" y="1010028"/>
            <a:ext cx="10517095" cy="5184869"/>
          </a:xfrm>
        </p:spPr>
        <p:txBody>
          <a:bodyPr anchor="t">
            <a:noAutofit/>
          </a:bodyPr>
          <a:lstStyle/>
          <a:p>
            <a:pPr>
              <a:lnSpc>
                <a:spcPct val="200000"/>
              </a:lnSpc>
            </a:pPr>
            <a:r>
              <a:rPr lang="fa-IR" sz="2400" dirty="0">
                <a:latin typeface="Arial" panose="020B0604020202020204" pitchFamily="34" charset="0"/>
                <a:cs typeface="Arial" panose="020B0604020202020204" pitchFamily="34" charset="0"/>
              </a:rPr>
              <a:t>Agents like </a:t>
            </a:r>
            <a:r>
              <a:rPr lang="fa-IR" sz="2400" dirty="0">
                <a:solidFill>
                  <a:srgbClr val="7030A0"/>
                </a:solidFill>
                <a:latin typeface="Arial" panose="020B0604020202020204" pitchFamily="34" charset="0"/>
                <a:cs typeface="Arial" panose="020B0604020202020204" pitchFamily="34" charset="0"/>
              </a:rPr>
              <a:t>terlipressin</a:t>
            </a:r>
            <a:r>
              <a:rPr lang="fa-IR" sz="2400" dirty="0">
                <a:latin typeface="Arial" panose="020B0604020202020204" pitchFamily="34" charset="0"/>
                <a:cs typeface="Arial" panose="020B0604020202020204" pitchFamily="34" charset="0"/>
              </a:rPr>
              <a:t>, which is used to treat hepatorenal syndrome, depress cardiac function and may unmask latent cardiac dysfunction.</a:t>
            </a:r>
            <a:endParaRPr lang="en-US" sz="2400" dirty="0">
              <a:latin typeface="Arial" panose="020B0604020202020204" pitchFamily="34" charset="0"/>
              <a:cs typeface="Arial" panose="020B0604020202020204" pitchFamily="34" charset="0"/>
            </a:endParaRPr>
          </a:p>
          <a:p>
            <a:pPr>
              <a:lnSpc>
                <a:spcPct val="200000"/>
              </a:lnSpc>
            </a:pPr>
            <a:r>
              <a:rPr lang="en-US" sz="2400" dirty="0">
                <a:latin typeface="Arial" panose="020B0604020202020204" pitchFamily="34" charset="0"/>
                <a:cs typeface="Arial" panose="020B0604020202020204" pitchFamily="34" charset="0"/>
              </a:rPr>
              <a:t>The use of  </a:t>
            </a:r>
            <a:r>
              <a:rPr lang="en-US" sz="2400" dirty="0">
                <a:solidFill>
                  <a:srgbClr val="7030A0"/>
                </a:solidFill>
                <a:latin typeface="Arial" panose="020B0604020202020204" pitchFamily="34" charset="0"/>
                <a:cs typeface="Arial" panose="020B0604020202020204" pitchFamily="34" charset="0"/>
              </a:rPr>
              <a:t>ACEis and ARBs </a:t>
            </a:r>
            <a:r>
              <a:rPr lang="en-US" sz="2400" dirty="0">
                <a:latin typeface="Arial" panose="020B0604020202020204" pitchFamily="34" charset="0"/>
                <a:cs typeface="Arial" panose="020B0604020202020204" pitchFamily="34" charset="0"/>
              </a:rPr>
              <a:t>is limited in patients with decompensated cirrhosis as they may worsen the systemic vasodilatory state.
The use of </a:t>
            </a:r>
            <a:r>
              <a:rPr lang="en-US" sz="2400" dirty="0">
                <a:solidFill>
                  <a:srgbClr val="7030A0"/>
                </a:solidFill>
                <a:latin typeface="Arial" panose="020B0604020202020204" pitchFamily="34" charset="0"/>
                <a:cs typeface="Arial" panose="020B0604020202020204" pitchFamily="34" charset="0"/>
              </a:rPr>
              <a:t>sacubitril/valsartan</a:t>
            </a:r>
            <a:r>
              <a:rPr lang="en-US" sz="2400" dirty="0">
                <a:latin typeface="Arial" panose="020B0604020202020204" pitchFamily="34" charset="0"/>
                <a:cs typeface="Arial" panose="020B0604020202020204" pitchFamily="34" charset="0"/>
              </a:rPr>
              <a:t> in CCM has not been investigated.</a:t>
            </a:r>
            <a:endParaRPr lang="fa-I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1200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7395E18-C62E-18FF-AE10-C3E02183F94F}"/>
              </a:ext>
            </a:extLst>
          </p:cNvPr>
          <p:cNvSpPr>
            <a:spLocks noGrp="1"/>
          </p:cNvSpPr>
          <p:nvPr>
            <p:ph idx="1"/>
          </p:nvPr>
        </p:nvSpPr>
        <p:spPr>
          <a:xfrm>
            <a:off x="454213" y="872565"/>
            <a:ext cx="11319435" cy="5304398"/>
          </a:xfrm>
        </p:spPr>
        <p:txBody>
          <a:bodyPr>
            <a:normAutofit fontScale="77500" lnSpcReduction="20000"/>
          </a:bodyPr>
          <a:lstStyle/>
          <a:p>
            <a:pPr>
              <a:lnSpc>
                <a:spcPct val="200000"/>
              </a:lnSpc>
            </a:pPr>
            <a:r>
              <a:rPr lang="fa-IR" dirty="0">
                <a:latin typeface="Arial" panose="020B0604020202020204" pitchFamily="34" charset="0"/>
                <a:cs typeface="Arial" panose="020B0604020202020204" pitchFamily="34" charset="0"/>
              </a:rPr>
              <a:t>CCM may worsen the outcome of invasive procedures such as TIPS</a:t>
            </a:r>
            <a:endParaRPr lang="en-US" dirty="0">
              <a:latin typeface="Arial" panose="020B0604020202020204" pitchFamily="34" charset="0"/>
              <a:cs typeface="Arial" panose="020B0604020202020204" pitchFamily="34" charset="0"/>
            </a:endParaRPr>
          </a:p>
          <a:p>
            <a:pPr marL="0" indent="0">
              <a:lnSpc>
                <a:spcPct val="200000"/>
              </a:lnSpc>
              <a:buNone/>
            </a:pPr>
            <a:r>
              <a:rPr lang="fa-I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a:t>
            </a:r>
            <a:r>
              <a:rPr lang="fa-IR" dirty="0">
                <a:latin typeface="Arial" panose="020B0604020202020204" pitchFamily="34" charset="0"/>
                <a:cs typeface="Arial" panose="020B0604020202020204" pitchFamily="34" charset="0"/>
              </a:rPr>
              <a:t>here is evidence that LT can lead to</a:t>
            </a:r>
            <a:r>
              <a:rPr lang="en-US" dirty="0">
                <a:latin typeface="Arial" panose="020B0604020202020204" pitchFamily="34" charset="0"/>
                <a:cs typeface="Arial" panose="020B0604020202020204" pitchFamily="34" charset="0"/>
              </a:rPr>
              <a:t>:</a:t>
            </a:r>
            <a:r>
              <a:rPr lang="fa-I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514350" indent="-514350">
              <a:lnSpc>
                <a:spcPct val="200000"/>
              </a:lnSpc>
              <a:buFont typeface="+mj-lt"/>
              <a:buAutoNum type="arabicPeriod"/>
            </a:pPr>
            <a:r>
              <a:rPr lang="fa-IR" dirty="0">
                <a:latin typeface="Arial" panose="020B0604020202020204" pitchFamily="34" charset="0"/>
                <a:cs typeface="Arial" panose="020B0604020202020204" pitchFamily="34" charset="0"/>
              </a:rPr>
              <a:t>reversal of CCM </a:t>
            </a:r>
            <a:endParaRPr lang="en-US" dirty="0">
              <a:latin typeface="Arial" panose="020B0604020202020204" pitchFamily="34" charset="0"/>
              <a:cs typeface="Arial" panose="020B0604020202020204" pitchFamily="34" charset="0"/>
            </a:endParaRPr>
          </a:p>
          <a:p>
            <a:pPr marL="514350" indent="-514350">
              <a:lnSpc>
                <a:spcPct val="200000"/>
              </a:lnSpc>
              <a:buFont typeface="+mj-lt"/>
              <a:buAutoNum type="arabicPeriod"/>
            </a:pPr>
            <a:r>
              <a:rPr lang="fa-IR" dirty="0">
                <a:latin typeface="Arial" panose="020B0604020202020204" pitchFamily="34" charset="0"/>
                <a:cs typeface="Arial" panose="020B0604020202020204" pitchFamily="34" charset="0"/>
              </a:rPr>
              <a:t>shortening of the QT interval.</a:t>
            </a:r>
            <a:endParaRPr lang="en-US" dirty="0">
              <a:latin typeface="Arial" panose="020B0604020202020204" pitchFamily="34" charset="0"/>
              <a:cs typeface="Arial" panose="020B0604020202020204" pitchFamily="34" charset="0"/>
            </a:endParaRPr>
          </a:p>
          <a:p>
            <a:pPr>
              <a:lnSpc>
                <a:spcPct val="200000"/>
              </a:lnSpc>
            </a:pPr>
            <a:r>
              <a:rPr lang="fa-I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a:t>
            </a:r>
            <a:r>
              <a:rPr lang="fa-IR" dirty="0">
                <a:latin typeface="Arial" panose="020B0604020202020204" pitchFamily="34" charset="0"/>
                <a:cs typeface="Arial" panose="020B0604020202020204" pitchFamily="34" charset="0"/>
              </a:rPr>
              <a:t>he </a:t>
            </a:r>
            <a:r>
              <a:rPr lang="fa-IR" dirty="0">
                <a:solidFill>
                  <a:srgbClr val="7030A0"/>
                </a:solidFill>
                <a:latin typeface="Arial" panose="020B0604020202020204" pitchFamily="34" charset="0"/>
                <a:cs typeface="Arial" panose="020B0604020202020204" pitchFamily="34" charset="0"/>
              </a:rPr>
              <a:t>resolution of CCM after LT </a:t>
            </a:r>
            <a:r>
              <a:rPr lang="fa-IR" dirty="0">
                <a:latin typeface="Arial" panose="020B0604020202020204" pitchFamily="34" charset="0"/>
                <a:cs typeface="Arial" panose="020B0604020202020204" pitchFamily="34" charset="0"/>
              </a:rPr>
              <a:t>took up to </a:t>
            </a:r>
            <a:r>
              <a:rPr lang="en-US" dirty="0" smtClean="0">
                <a:latin typeface="Arial" panose="020B0604020202020204" pitchFamily="34" charset="0"/>
                <a:cs typeface="Arial" panose="020B0604020202020204" pitchFamily="34" charset="0"/>
              </a:rPr>
              <a:t>6</a:t>
            </a:r>
            <a:r>
              <a:rPr lang="fa-IR" dirty="0" smtClean="0">
                <a:latin typeface="Arial" panose="020B0604020202020204" pitchFamily="34" charset="0"/>
                <a:cs typeface="Arial" panose="020B0604020202020204" pitchFamily="34" charset="0"/>
              </a:rPr>
              <a:t>months</a:t>
            </a:r>
            <a:r>
              <a:rPr lang="fa-IR" dirty="0">
                <a:latin typeface="Arial" panose="020B0604020202020204" pitchFamily="34" charset="0"/>
                <a:cs typeface="Arial" panose="020B0604020202020204" pitchFamily="34" charset="0"/>
              </a:rPr>
              <a:t>, which required close postoperative monitoring. </a:t>
            </a:r>
            <a:endParaRPr lang="en-US" dirty="0">
              <a:latin typeface="Arial" panose="020B0604020202020204" pitchFamily="34" charset="0"/>
              <a:cs typeface="Arial" panose="020B0604020202020204" pitchFamily="34" charset="0"/>
            </a:endParaRPr>
          </a:p>
          <a:p>
            <a:pPr>
              <a:lnSpc>
                <a:spcPct val="200000"/>
              </a:lnSpc>
            </a:pPr>
            <a:r>
              <a:rPr lang="fa-IR" dirty="0">
                <a:latin typeface="Arial" panose="020B0604020202020204" pitchFamily="34" charset="0"/>
                <a:cs typeface="Arial" panose="020B0604020202020204" pitchFamily="34" charset="0"/>
              </a:rPr>
              <a:t>It would be reasonable to repeat </a:t>
            </a:r>
            <a:r>
              <a:rPr lang="fa-IR" dirty="0" smtClean="0">
                <a:solidFill>
                  <a:srgbClr val="7030A0"/>
                </a:solidFill>
                <a:latin typeface="Arial" panose="020B0604020202020204" pitchFamily="34" charset="0"/>
                <a:cs typeface="Arial" panose="020B0604020202020204" pitchFamily="34" charset="0"/>
              </a:rPr>
              <a:t>echocardiography</a:t>
            </a:r>
            <a:r>
              <a:rPr lang="en-US" dirty="0" smtClean="0">
                <a:solidFill>
                  <a:srgbClr val="7030A0"/>
                </a:solidFill>
                <a:latin typeface="Arial" panose="020B0604020202020204" pitchFamily="34" charset="0"/>
                <a:cs typeface="Arial" panose="020B0604020202020204" pitchFamily="34" charset="0"/>
              </a:rPr>
              <a:t>3 </a:t>
            </a:r>
            <a:r>
              <a:rPr lang="fa-IR" dirty="0" smtClean="0">
                <a:solidFill>
                  <a:srgbClr val="7030A0"/>
                </a:solidFill>
                <a:latin typeface="Arial" panose="020B0604020202020204" pitchFamily="34" charset="0"/>
                <a:cs typeface="Arial" panose="020B0604020202020204" pitchFamily="34" charset="0"/>
              </a:rPr>
              <a:t>to </a:t>
            </a:r>
            <a:r>
              <a:rPr lang="en-US" dirty="0" smtClean="0">
                <a:solidFill>
                  <a:srgbClr val="7030A0"/>
                </a:solidFill>
                <a:latin typeface="Arial" panose="020B0604020202020204" pitchFamily="34" charset="0"/>
                <a:cs typeface="Arial" panose="020B0604020202020204" pitchFamily="34" charset="0"/>
              </a:rPr>
              <a:t>6 </a:t>
            </a:r>
            <a:r>
              <a:rPr lang="fa-IR" dirty="0" smtClean="0">
                <a:latin typeface="Arial" panose="020B0604020202020204" pitchFamily="34" charset="0"/>
                <a:cs typeface="Arial" panose="020B0604020202020204" pitchFamily="34" charset="0"/>
              </a:rPr>
              <a:t>months </a:t>
            </a:r>
            <a:r>
              <a:rPr lang="fa-IR" dirty="0">
                <a:latin typeface="Arial" panose="020B0604020202020204" pitchFamily="34" charset="0"/>
                <a:cs typeface="Arial" panose="020B0604020202020204" pitchFamily="34" charset="0"/>
              </a:rPr>
              <a:t>after LT or TIPS in stable patients with CCM.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3808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1AD35023-5131-20BE-04F5-8627EB38B712}"/>
              </a:ext>
            </a:extLst>
          </p:cNvPr>
          <p:cNvGraphicFramePr>
            <a:graphicFrameLocks noGrp="1"/>
          </p:cNvGraphicFramePr>
          <p:nvPr>
            <p:ph idx="1"/>
            <p:extLst>
              <p:ext uri="{D42A27DB-BD31-4B8C-83A1-F6EECF244321}">
                <p14:modId xmlns:p14="http://schemas.microsoft.com/office/powerpoint/2010/main" val="3652053739"/>
              </p:ext>
            </p:extLst>
          </p:nvPr>
        </p:nvGraphicFramePr>
        <p:xfrm>
          <a:off x="372036" y="470647"/>
          <a:ext cx="10911541" cy="5983944"/>
        </p:xfrm>
        <a:graphic>
          <a:graphicData uri="http://schemas.openxmlformats.org/drawingml/2006/table">
            <a:tbl>
              <a:tblPr firstRow="1" bandRow="1">
                <a:tableStyleId>{BDBED569-4797-4DF1-A0F4-6AAB3CD982D8}</a:tableStyleId>
              </a:tblPr>
              <a:tblGrid>
                <a:gridCol w="10911541">
                  <a:extLst>
                    <a:ext uri="{9D8B030D-6E8A-4147-A177-3AD203B41FA5}">
                      <a16:colId xmlns:a16="http://schemas.microsoft.com/office/drawing/2014/main" xmlns="" val="865020755"/>
                    </a:ext>
                  </a:extLst>
                </a:gridCol>
              </a:tblGrid>
              <a:tr h="997324">
                <a:tc>
                  <a:txBody>
                    <a:bodyPr/>
                    <a:lstStyle/>
                    <a:p>
                      <a:r>
                        <a:rPr lang="fa-IR" sz="1600" b="1" dirty="0">
                          <a:latin typeface="Arial" panose="020B0604020202020204" pitchFamily="34" charset="0"/>
                          <a:cs typeface="Arial" panose="020B0604020202020204" pitchFamily="34" charset="0"/>
                        </a:rPr>
                        <a:t>Volume overload should be treated with restriction of sodium intake and diuretic therapy in patients with hyperdynamic syndrome or cirrhotic cardiomyopathy.</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941752176"/>
                  </a:ext>
                </a:extLst>
              </a:tr>
              <a:tr h="997324">
                <a:tc>
                  <a:txBody>
                    <a:bodyPr/>
                    <a:lstStyle/>
                    <a:p>
                      <a:r>
                        <a:rPr lang="fa-IR" sz="1600" b="1" dirty="0">
                          <a:latin typeface="Arial" panose="020B0604020202020204" pitchFamily="34" charset="0"/>
                          <a:cs typeface="Arial" panose="020B0604020202020204" pitchFamily="34" charset="0"/>
                        </a:rPr>
                        <a:t>Patients with cirrhotic cardiomyopathy and ascites should be treated with combination of loop diuretics and aldosterone antagonist at natriuretic dose.</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21209151"/>
                  </a:ext>
                </a:extLst>
              </a:tr>
              <a:tr h="997324">
                <a:tc>
                  <a:txBody>
                    <a:bodyPr/>
                    <a:lstStyle/>
                    <a:p>
                      <a:r>
                        <a:rPr lang="fa-IR" sz="1600" b="1" dirty="0">
                          <a:latin typeface="Arial" panose="020B0604020202020204" pitchFamily="34" charset="0"/>
                          <a:cs typeface="Arial" panose="020B0604020202020204" pitchFamily="34" charset="0"/>
                        </a:rPr>
                        <a:t>Patients with cirrhotic cardiomyopathy and </a:t>
                      </a:r>
                      <a:r>
                        <a:rPr lang="fa-IR" sz="1600" b="1" dirty="0" smtClean="0">
                          <a:latin typeface="Arial" panose="020B0604020202020204" pitchFamily="34" charset="0"/>
                          <a:cs typeface="Arial" panose="020B0604020202020204" pitchFamily="34" charset="0"/>
                        </a:rPr>
                        <a:t>grade</a:t>
                      </a:r>
                      <a:r>
                        <a:rPr lang="en-US" sz="1600" b="1" dirty="0" smtClean="0">
                          <a:latin typeface="Arial" panose="020B0604020202020204" pitchFamily="34" charset="0"/>
                          <a:cs typeface="Arial" panose="020B0604020202020204" pitchFamily="34" charset="0"/>
                        </a:rPr>
                        <a:t> 3 </a:t>
                      </a:r>
                      <a:r>
                        <a:rPr lang="fa-IR" sz="1600" b="1" dirty="0" smtClean="0">
                          <a:latin typeface="Arial" panose="020B0604020202020204" pitchFamily="34" charset="0"/>
                          <a:cs typeface="Arial" panose="020B0604020202020204" pitchFamily="34" charset="0"/>
                        </a:rPr>
                        <a:t>ascites </a:t>
                      </a:r>
                      <a:r>
                        <a:rPr lang="fa-IR" sz="1600" b="1" dirty="0">
                          <a:latin typeface="Arial" panose="020B0604020202020204" pitchFamily="34" charset="0"/>
                          <a:cs typeface="Arial" panose="020B0604020202020204" pitchFamily="34" charset="0"/>
                        </a:rPr>
                        <a:t>should be treated with large volume paracentesis.</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22320633"/>
                  </a:ext>
                </a:extLst>
              </a:tr>
              <a:tr h="997324">
                <a:tc>
                  <a:txBody>
                    <a:bodyPr/>
                    <a:lstStyle/>
                    <a:p>
                      <a:r>
                        <a:rPr lang="fa-IR" sz="1600" b="1" dirty="0">
                          <a:latin typeface="Arial" panose="020B0604020202020204" pitchFamily="34" charset="0"/>
                          <a:cs typeface="Arial" panose="020B0604020202020204" pitchFamily="34" charset="0"/>
                        </a:rPr>
                        <a:t>Consider using beta blockers with proven clinical benefit in patients with heart failure with reduced ejection fraction for treatment of cirrhotic cardiomyopathy. Consider carvedilol as the first-line beta blocker in patients with cirrhotic cardiomyopathy at risk of variceal bleeding.</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98127801"/>
                  </a:ext>
                </a:extLst>
              </a:tr>
              <a:tr h="997324">
                <a:tc>
                  <a:txBody>
                    <a:bodyPr/>
                    <a:lstStyle/>
                    <a:p>
                      <a:r>
                        <a:rPr lang="fa-IR" sz="1600" b="1" dirty="0">
                          <a:latin typeface="Arial" panose="020B0604020202020204" pitchFamily="34" charset="0"/>
                          <a:cs typeface="Arial" panose="020B0604020202020204" pitchFamily="34" charset="0"/>
                        </a:rPr>
                        <a:t> Reduce dose or hold beta-blockers in patients with ascites if hypotension or worsening renal function.</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760487371"/>
                  </a:ext>
                </a:extLst>
              </a:tr>
              <a:tr h="997324">
                <a:tc>
                  <a:txBody>
                    <a:bodyPr/>
                    <a:lstStyle/>
                    <a:p>
                      <a:r>
                        <a:rPr lang="fa-IR" sz="1600" b="1" dirty="0">
                          <a:latin typeface="Arial" panose="020B0604020202020204" pitchFamily="34" charset="0"/>
                          <a:cs typeface="Arial" panose="020B0604020202020204" pitchFamily="34" charset="0"/>
                        </a:rPr>
                        <a:t> ACEi/ARBs should be withheld in patients with decompensated cirrhosis.</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495297428"/>
                  </a:ext>
                </a:extLst>
              </a:tr>
            </a:tbl>
          </a:graphicData>
        </a:graphic>
      </p:graphicFrame>
    </p:spTree>
    <p:extLst>
      <p:ext uri="{BB962C8B-B14F-4D97-AF65-F5344CB8AC3E}">
        <p14:creationId xmlns:p14="http://schemas.microsoft.com/office/powerpoint/2010/main" val="1140815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CEEB9E1-8A1F-7F35-A966-EF0C9C606D6F}"/>
              </a:ext>
            </a:extLst>
          </p:cNvPr>
          <p:cNvSpPr>
            <a:spLocks noGrp="1"/>
          </p:cNvSpPr>
          <p:nvPr>
            <p:ph idx="1"/>
          </p:nvPr>
        </p:nvSpPr>
        <p:spPr>
          <a:xfrm>
            <a:off x="340661" y="1825625"/>
            <a:ext cx="11510683" cy="4351338"/>
          </a:xfrm>
        </p:spPr>
        <p:txBody>
          <a:bodyPr>
            <a:normAutofit lnSpcReduction="10000"/>
          </a:bodyPr>
          <a:lstStyle/>
          <a:p>
            <a:pPr>
              <a:lnSpc>
                <a:spcPct val="150000"/>
              </a:lnSpc>
            </a:pPr>
            <a:r>
              <a:rPr lang="fa-IR" dirty="0">
                <a:latin typeface="Arial" panose="020B0604020202020204" pitchFamily="34" charset="0"/>
                <a:cs typeface="Arial" panose="020B0604020202020204" pitchFamily="34" charset="0"/>
              </a:rPr>
              <a:t>Liver disease and portal hypertension may affect pulmonary circulation in two distinct ways. </a:t>
            </a:r>
            <a:endParaRPr lang="en-US" dirty="0">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fa-IR" dirty="0">
                <a:latin typeface="Arial" panose="020B0604020202020204" pitchFamily="34" charset="0"/>
                <a:cs typeface="Arial" panose="020B0604020202020204" pitchFamily="34" charset="0"/>
              </a:rPr>
              <a:t>HPS characterized by intrapulmonary shunt with hypoxemia</a:t>
            </a:r>
            <a:endParaRPr lang="en-US" dirty="0">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fa-IR" dirty="0">
                <a:latin typeface="Arial" panose="020B0604020202020204" pitchFamily="34" charset="0"/>
                <a:cs typeface="Arial" panose="020B0604020202020204" pitchFamily="34" charset="0"/>
              </a:rPr>
              <a:t>PoPH characterized by pulmonary arterial hypertension </a:t>
            </a:r>
            <a:r>
              <a:rPr lang="fa-IR" dirty="0" smtClean="0">
                <a:latin typeface="Arial" panose="020B0604020202020204" pitchFamily="34" charset="0"/>
                <a:cs typeface="Arial" panose="020B0604020202020204" pitchFamily="34" charset="0"/>
              </a:rPr>
              <a:t>(PAH</a:t>
            </a:r>
            <a:r>
              <a:rPr lang="en-US" dirty="0" smtClean="0">
                <a:latin typeface="Arial" panose="020B0604020202020204" pitchFamily="34" charset="0"/>
                <a:cs typeface="Arial" panose="020B0604020202020204" pitchFamily="34" charset="0"/>
              </a:rPr>
              <a:t>)</a:t>
            </a:r>
            <a:endParaRPr lang="fa-IR" dirty="0" smtClean="0">
              <a:latin typeface="Arial" panose="020B0604020202020204" pitchFamily="34" charset="0"/>
              <a:cs typeface="Arial" panose="020B0604020202020204" pitchFamily="34" charset="0"/>
            </a:endParaRPr>
          </a:p>
          <a:p>
            <a:pPr>
              <a:lnSpc>
                <a:spcPct val="150000"/>
              </a:lnSpc>
            </a:pPr>
            <a:r>
              <a:rPr lang="fa-IR" dirty="0" smtClean="0">
                <a:latin typeface="Arial" panose="020B0604020202020204" pitchFamily="34" charset="0"/>
                <a:cs typeface="Arial" panose="020B0604020202020204" pitchFamily="34" charset="0"/>
              </a:rPr>
              <a:t> Nevertheless, overlap between HPS and PoPH may also occur.</a:t>
            </a:r>
          </a:p>
          <a:p>
            <a:pPr>
              <a:lnSpc>
                <a:spcPct val="150000"/>
              </a:lnSpc>
            </a:pPr>
            <a:r>
              <a:rPr lang="fa-IR" dirty="0" smtClean="0">
                <a:latin typeface="Arial" panose="020B0604020202020204" pitchFamily="34" charset="0"/>
                <a:cs typeface="Arial" panose="020B0604020202020204" pitchFamily="34" charset="0"/>
              </a:rPr>
              <a:t> </a:t>
            </a:r>
            <a:r>
              <a:rPr lang="fa-IR" dirty="0">
                <a:latin typeface="Arial" panose="020B0604020202020204" pitchFamily="34" charset="0"/>
                <a:cs typeface="Arial" panose="020B0604020202020204" pitchFamily="34" charset="0"/>
              </a:rPr>
              <a:t>Despite both conditions often presenting similarly with dyspnea, treatment strategy and clinical prognosis differ significantly.</a:t>
            </a:r>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xmlns="" id="{B69892A1-6F9E-CE8C-28C1-5F218B7D238E}"/>
              </a:ext>
            </a:extLst>
          </p:cNvPr>
          <p:cNvSpPr>
            <a:spLocks noGrp="1"/>
          </p:cNvSpPr>
          <p:nvPr>
            <p:ph type="title"/>
          </p:nvPr>
        </p:nvSpPr>
        <p:spPr>
          <a:xfrm>
            <a:off x="304801" y="228600"/>
            <a:ext cx="8077200" cy="914400"/>
          </a:xfrm>
        </p:spPr>
        <p:txBody>
          <a:bodyPr>
            <a:normAutofit/>
          </a:bodyPr>
          <a:lstStyle/>
          <a:p>
            <a:r>
              <a:rPr lang="fa-IR" sz="3600" b="1" dirty="0">
                <a:solidFill>
                  <a:srgbClr val="7030A0"/>
                </a:solidFill>
                <a:latin typeface="Arial" panose="020B0604020202020204" pitchFamily="34" charset="0"/>
                <a:cs typeface="Arial" panose="020B0604020202020204" pitchFamily="34" charset="0"/>
              </a:rPr>
              <a:t>HPS (hepatopulmonary syndrome(</a:t>
            </a:r>
            <a:endParaRPr lang="en-US" sz="36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098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BA0602F-2168-B3CF-C762-D208EAAE0D49}"/>
              </a:ext>
            </a:extLst>
          </p:cNvPr>
          <p:cNvSpPr>
            <a:spLocks noGrp="1"/>
          </p:cNvSpPr>
          <p:nvPr>
            <p:ph idx="1"/>
          </p:nvPr>
        </p:nvSpPr>
        <p:spPr>
          <a:xfrm>
            <a:off x="838200" y="944284"/>
            <a:ext cx="10515600" cy="5232681"/>
          </a:xfrm>
        </p:spPr>
        <p:txBody>
          <a:bodyPr>
            <a:normAutofit lnSpcReduction="10000"/>
          </a:bodyPr>
          <a:lstStyle/>
          <a:p>
            <a:pPr marL="0" indent="0">
              <a:lnSpc>
                <a:spcPct val="150000"/>
              </a:lnSpc>
              <a:buNone/>
            </a:pPr>
            <a:r>
              <a:rPr lang="fa-IR" sz="3600" b="1" dirty="0">
                <a:solidFill>
                  <a:srgbClr val="7030A0"/>
                </a:solidFill>
                <a:latin typeface="Arial" panose="020B0604020202020204" pitchFamily="34" charset="0"/>
                <a:cs typeface="Arial" panose="020B0604020202020204" pitchFamily="34" charset="0"/>
              </a:rPr>
              <a:t>Prevalence and etiopathogenesis</a:t>
            </a:r>
            <a:r>
              <a:rPr lang="fa-IR" b="1" dirty="0">
                <a:latin typeface="Arial" panose="020B0604020202020204" pitchFamily="34" charset="0"/>
                <a:cs typeface="Arial" panose="020B0604020202020204" pitchFamily="34" charset="0"/>
              </a:rPr>
              <a:t>: </a:t>
            </a:r>
          </a:p>
          <a:p>
            <a:pPr>
              <a:lnSpc>
                <a:spcPct val="150000"/>
              </a:lnSpc>
            </a:pPr>
            <a:r>
              <a:rPr lang="fa-IR" dirty="0">
                <a:latin typeface="Arial" panose="020B0604020202020204" pitchFamily="34" charset="0"/>
                <a:cs typeface="Arial" panose="020B0604020202020204" pitchFamily="34" charset="0"/>
              </a:rPr>
              <a:t>HPS develops as a result of </a:t>
            </a:r>
            <a:r>
              <a:rPr lang="fa-IR" dirty="0">
                <a:solidFill>
                  <a:schemeClr val="accent2">
                    <a:lumMod val="50000"/>
                  </a:schemeClr>
                </a:solidFill>
                <a:latin typeface="Arial" panose="020B0604020202020204" pitchFamily="34" charset="0"/>
                <a:cs typeface="Arial" panose="020B0604020202020204" pitchFamily="34" charset="0"/>
              </a:rPr>
              <a:t>alterations in the pulmonary microcirculation</a:t>
            </a:r>
            <a:r>
              <a:rPr lang="fa-IR" dirty="0">
                <a:latin typeface="Arial" panose="020B0604020202020204" pitchFamily="34" charset="0"/>
                <a:cs typeface="Arial" panose="020B0604020202020204" pitchFamily="34" charset="0"/>
              </a:rPr>
              <a:t> that impair gas exchange in the setting of liver disease and in the absence of cardiopulmonary disease</a:t>
            </a:r>
            <a:r>
              <a:rPr lang="fa-IR" b="1" dirty="0">
                <a:latin typeface="Arial" panose="020B0604020202020204" pitchFamily="34" charset="0"/>
                <a:cs typeface="Arial" panose="020B0604020202020204" pitchFamily="34" charset="0"/>
              </a:rPr>
              <a:t> .</a:t>
            </a:r>
          </a:p>
          <a:p>
            <a:pPr>
              <a:lnSpc>
                <a:spcPct val="150000"/>
              </a:lnSpc>
            </a:pPr>
            <a:r>
              <a:rPr lang="fa-IR" dirty="0">
                <a:latin typeface="Arial" panose="020B0604020202020204" pitchFamily="34" charset="0"/>
                <a:cs typeface="Arial" panose="020B0604020202020204" pitchFamily="34" charset="0"/>
              </a:rPr>
              <a:t>The estimated prevalence of HPS is around </a:t>
            </a:r>
            <a:r>
              <a:rPr lang="fa-IR" dirty="0">
                <a:solidFill>
                  <a:schemeClr val="accent2">
                    <a:lumMod val="50000"/>
                  </a:schemeClr>
                </a:solidFill>
                <a:latin typeface="Arial" panose="020B0604020202020204" pitchFamily="34" charset="0"/>
                <a:cs typeface="Arial" panose="020B0604020202020204" pitchFamily="34" charset="0"/>
              </a:rPr>
              <a:t>25%</a:t>
            </a:r>
            <a:r>
              <a:rPr lang="fa-IR" dirty="0">
                <a:solidFill>
                  <a:srgbClr val="7030A0"/>
                </a:solidFill>
                <a:latin typeface="Arial" panose="020B0604020202020204" pitchFamily="34" charset="0"/>
                <a:cs typeface="Arial" panose="020B0604020202020204" pitchFamily="34" charset="0"/>
              </a:rPr>
              <a:t>,</a:t>
            </a:r>
            <a:r>
              <a:rPr lang="fa-IR" dirty="0">
                <a:latin typeface="Arial" panose="020B0604020202020204" pitchFamily="34" charset="0"/>
                <a:cs typeface="Arial" panose="020B0604020202020204" pitchFamily="34" charset="0"/>
              </a:rPr>
              <a:t> with a wide range depending on the diagnostic methodology used.</a:t>
            </a:r>
          </a:p>
          <a:p>
            <a:pPr>
              <a:lnSpc>
                <a:spcPct val="150000"/>
              </a:lnSpc>
            </a:pPr>
            <a:r>
              <a:rPr lang="fa-IR" dirty="0">
                <a:latin typeface="Arial" panose="020B0604020202020204" pitchFamily="34" charset="0"/>
                <a:cs typeface="Arial" panose="020B0604020202020204" pitchFamily="34" charset="0"/>
              </a:rPr>
              <a:t>HPS usually develops in patients with chronic liver disease with portal hypertension, but it has also been reported after CLI.</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7940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0CF2B50-8BE1-60B1-E7DF-4D420947BC46}"/>
              </a:ext>
            </a:extLst>
          </p:cNvPr>
          <p:cNvSpPr>
            <a:spLocks noGrp="1"/>
          </p:cNvSpPr>
          <p:nvPr>
            <p:ph idx="1"/>
          </p:nvPr>
        </p:nvSpPr>
        <p:spPr>
          <a:xfrm>
            <a:off x="382496" y="812806"/>
            <a:ext cx="11546541" cy="5364163"/>
          </a:xfrm>
        </p:spPr>
        <p:txBody>
          <a:bodyPr>
            <a:normAutofit/>
          </a:bodyPr>
          <a:lstStyle/>
          <a:p>
            <a:pPr>
              <a:lnSpc>
                <a:spcPct val="150000"/>
              </a:lnSpc>
            </a:pPr>
            <a:r>
              <a:rPr lang="fa-IR" dirty="0">
                <a:latin typeface="Arial" panose="020B0604020202020204" pitchFamily="34" charset="0"/>
                <a:cs typeface="Arial" panose="020B0604020202020204" pitchFamily="34" charset="0"/>
              </a:rPr>
              <a:t>The </a:t>
            </a:r>
            <a:r>
              <a:rPr lang="fa-IR" b="1" dirty="0">
                <a:solidFill>
                  <a:srgbClr val="C00000"/>
                </a:solidFill>
                <a:latin typeface="Arial" panose="020B0604020202020204" pitchFamily="34" charset="0"/>
                <a:cs typeface="Arial" panose="020B0604020202020204" pitchFamily="34" charset="0"/>
              </a:rPr>
              <a:t>pathophysiology</a:t>
            </a:r>
            <a:r>
              <a:rPr lang="fa-IR" dirty="0">
                <a:latin typeface="Arial" panose="020B0604020202020204" pitchFamily="34" charset="0"/>
                <a:cs typeface="Arial" panose="020B0604020202020204" pitchFamily="34" charset="0"/>
              </a:rPr>
              <a:t> of HPS includes</a:t>
            </a:r>
            <a:r>
              <a:rPr lang="en-US" dirty="0">
                <a:latin typeface="Arial" panose="020B0604020202020204" pitchFamily="34" charset="0"/>
                <a:cs typeface="Arial" panose="020B0604020202020204" pitchFamily="34" charset="0"/>
              </a:rPr>
              <a:t>:</a:t>
            </a:r>
          </a:p>
          <a:p>
            <a:pPr marL="514350" indent="-514350">
              <a:lnSpc>
                <a:spcPct val="150000"/>
              </a:lnSpc>
              <a:buFont typeface="+mj-lt"/>
              <a:buAutoNum type="arabicPeriod"/>
            </a:pPr>
            <a:r>
              <a:rPr lang="fa-IR" dirty="0">
                <a:latin typeface="Arial" panose="020B0604020202020204" pitchFamily="34" charset="0"/>
                <a:cs typeface="Arial" panose="020B0604020202020204" pitchFamily="34" charset="0"/>
              </a:rPr>
              <a:t>  increase in the number and size of </a:t>
            </a:r>
            <a:r>
              <a:rPr lang="fa-IR" dirty="0">
                <a:solidFill>
                  <a:srgbClr val="7030A0"/>
                </a:solidFill>
                <a:latin typeface="Arial" panose="020B0604020202020204" pitchFamily="34" charset="0"/>
                <a:cs typeface="Arial" panose="020B0604020202020204" pitchFamily="34" charset="0"/>
              </a:rPr>
              <a:t>capillary and precapillary vessels </a:t>
            </a:r>
            <a:r>
              <a:rPr lang="fa-IR" dirty="0">
                <a:latin typeface="Arial" panose="020B0604020202020204" pitchFamily="34" charset="0"/>
                <a:cs typeface="Arial" panose="020B0604020202020204" pitchFamily="34" charset="0"/>
              </a:rPr>
              <a:t>that causes a ventilation-perfusion mismatch leading to hypoxemia.</a:t>
            </a:r>
          </a:p>
          <a:p>
            <a:pPr marL="514350" indent="-514350">
              <a:lnSpc>
                <a:spcPct val="150000"/>
              </a:lnSpc>
              <a:buFont typeface="+mj-lt"/>
              <a:buAutoNum type="arabicPeriod"/>
            </a:pPr>
            <a:r>
              <a:rPr lang="fa-I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a:t>
            </a:r>
            <a:r>
              <a:rPr lang="fa-IR" dirty="0">
                <a:latin typeface="Arial" panose="020B0604020202020204" pitchFamily="34" charset="0"/>
                <a:cs typeface="Arial" panose="020B0604020202020204" pitchFamily="34" charset="0"/>
              </a:rPr>
              <a:t>ncreased levels of </a:t>
            </a:r>
            <a:r>
              <a:rPr lang="fa-IR" dirty="0">
                <a:solidFill>
                  <a:srgbClr val="7030A0"/>
                </a:solidFill>
                <a:latin typeface="Arial" panose="020B0604020202020204" pitchFamily="34" charset="0"/>
                <a:cs typeface="Arial" panose="020B0604020202020204" pitchFamily="34" charset="0"/>
              </a:rPr>
              <a:t>nitric oxide synthase, endothelin-1, and TNF-alfa</a:t>
            </a:r>
            <a:r>
              <a:rPr lang="fa-IR" dirty="0">
                <a:latin typeface="Arial" panose="020B0604020202020204" pitchFamily="34" charset="0"/>
                <a:cs typeface="Arial" panose="020B0604020202020204" pitchFamily="34" charset="0"/>
              </a:rPr>
              <a:t> in the pulmonary vasculature of patients with HPS.</a:t>
            </a:r>
          </a:p>
          <a:p>
            <a:pPr marL="514350" indent="-514350">
              <a:lnSpc>
                <a:spcPct val="150000"/>
              </a:lnSpc>
              <a:buFont typeface="+mj-lt"/>
              <a:buAutoNum type="arabicPeriod"/>
            </a:pPr>
            <a:r>
              <a:rPr lang="fa-IR" dirty="0">
                <a:latin typeface="Arial" panose="020B0604020202020204" pitchFamily="34" charset="0"/>
                <a:cs typeface="Arial" panose="020B0604020202020204" pitchFamily="34" charset="0"/>
              </a:rPr>
              <a:t> </a:t>
            </a:r>
            <a:r>
              <a:rPr lang="fa-IR" dirty="0">
                <a:solidFill>
                  <a:srgbClr val="7030A0"/>
                </a:solidFill>
                <a:latin typeface="Arial" panose="020B0604020202020204" pitchFamily="34" charset="0"/>
                <a:cs typeface="Arial" panose="020B0604020202020204" pitchFamily="34" charset="0"/>
              </a:rPr>
              <a:t>Angiogenesis</a:t>
            </a:r>
            <a:r>
              <a:rPr lang="fa-IR" dirty="0">
                <a:latin typeface="Arial" panose="020B0604020202020204" pitchFamily="34" charset="0"/>
                <a:cs typeface="Arial" panose="020B0604020202020204" pitchFamily="34" charset="0"/>
              </a:rPr>
              <a:t> also appears to play a role in HPS pathogenesis, shown by an increase in pulmonary vessels along with activation of VEGF-A angiogenic pathways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2608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5336F30-6DBF-BF7D-8ED5-3A10D41F5E69}"/>
              </a:ext>
            </a:extLst>
          </p:cNvPr>
          <p:cNvSpPr>
            <a:spLocks noGrp="1"/>
          </p:cNvSpPr>
          <p:nvPr>
            <p:ph sz="quarter" idx="1"/>
          </p:nvPr>
        </p:nvSpPr>
        <p:spPr>
          <a:xfrm>
            <a:off x="419847" y="502025"/>
            <a:ext cx="11604812" cy="5916704"/>
          </a:xfrm>
        </p:spPr>
        <p:txBody>
          <a:bodyPr>
            <a:normAutofit fontScale="92500" lnSpcReduction="20000"/>
          </a:bodyPr>
          <a:lstStyle/>
          <a:p>
            <a:pPr marL="0" indent="0">
              <a:lnSpc>
                <a:spcPct val="150000"/>
              </a:lnSpc>
              <a:buNone/>
            </a:pPr>
            <a:r>
              <a:rPr lang="fa-IR" b="1" dirty="0">
                <a:solidFill>
                  <a:srgbClr val="7030A0"/>
                </a:solidFill>
                <a:latin typeface="Arial" panose="020B0604020202020204" pitchFamily="34" charset="0"/>
                <a:cs typeface="Arial" panose="020B0604020202020204" pitchFamily="34" charset="0"/>
              </a:rPr>
              <a:t>Clinical manifestations and diagnosis:</a:t>
            </a:r>
            <a:endParaRPr lang="fa-IR" dirty="0">
              <a:solidFill>
                <a:srgbClr val="7030A0"/>
              </a:solidFill>
              <a:latin typeface="Arial" panose="020B0604020202020204" pitchFamily="34" charset="0"/>
              <a:cs typeface="Arial" panose="020B0604020202020204" pitchFamily="34" charset="0"/>
            </a:endParaRPr>
          </a:p>
          <a:p>
            <a:pPr>
              <a:lnSpc>
                <a:spcPct val="150000"/>
              </a:lnSpc>
            </a:pPr>
            <a:r>
              <a:rPr lang="fa-IR" b="1" dirty="0">
                <a:latin typeface="Arial" panose="020B0604020202020204" pitchFamily="34" charset="0"/>
                <a:cs typeface="Arial" panose="020B0604020202020204" pitchFamily="34" charset="0"/>
              </a:rPr>
              <a:t> </a:t>
            </a:r>
            <a:r>
              <a:rPr lang="fa-IR" dirty="0">
                <a:latin typeface="Arial" panose="020B0604020202020204" pitchFamily="34" charset="0"/>
                <a:cs typeface="Arial" panose="020B0604020202020204" pitchFamily="34" charset="0"/>
              </a:rPr>
              <a:t>HPS is defined by a </a:t>
            </a:r>
            <a:r>
              <a:rPr lang="fa-IR" dirty="0">
                <a:solidFill>
                  <a:srgbClr val="C00000"/>
                </a:solidFill>
                <a:latin typeface="Arial" panose="020B0604020202020204" pitchFamily="34" charset="0"/>
                <a:cs typeface="Arial" panose="020B0604020202020204" pitchFamily="34" charset="0"/>
              </a:rPr>
              <a:t>triad</a:t>
            </a:r>
            <a:r>
              <a:rPr lang="fa-IR" dirty="0">
                <a:latin typeface="Arial" panose="020B0604020202020204" pitchFamily="34" charset="0"/>
                <a:cs typeface="Arial" panose="020B0604020202020204" pitchFamily="34" charset="0"/>
              </a:rPr>
              <a:t> of </a:t>
            </a:r>
            <a:r>
              <a:rPr lang="en-US" dirty="0">
                <a:latin typeface="Arial" panose="020B0604020202020204" pitchFamily="34" charset="0"/>
                <a:cs typeface="Arial" panose="020B0604020202020204" pitchFamily="34" charset="0"/>
              </a:rPr>
              <a:t>:</a:t>
            </a:r>
          </a:p>
          <a:p>
            <a:pPr marL="514350" indent="-514350">
              <a:lnSpc>
                <a:spcPct val="150000"/>
              </a:lnSpc>
              <a:buFont typeface="+mj-lt"/>
              <a:buAutoNum type="arabicPeriod"/>
            </a:pPr>
            <a:r>
              <a:rPr lang="fa-IR" dirty="0">
                <a:latin typeface="Arial" panose="020B0604020202020204" pitchFamily="34" charset="0"/>
                <a:cs typeface="Arial" panose="020B0604020202020204" pitchFamily="34" charset="0"/>
              </a:rPr>
              <a:t>liver disease</a:t>
            </a:r>
            <a:endParaRPr lang="en-US" dirty="0">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fa-IR" dirty="0">
                <a:latin typeface="Arial" panose="020B0604020202020204" pitchFamily="34" charset="0"/>
                <a:cs typeface="Arial" panose="020B0604020202020204" pitchFamily="34" charset="0"/>
              </a:rPr>
              <a:t> intrapulmonary vascular dilatation</a:t>
            </a:r>
            <a:r>
              <a:rPr lang="en-US" dirty="0">
                <a:latin typeface="Arial" panose="020B0604020202020204" pitchFamily="34" charset="0"/>
                <a:cs typeface="Arial" panose="020B0604020202020204" pitchFamily="34" charset="0"/>
              </a:rPr>
              <a:t> (IVPD)</a:t>
            </a:r>
          </a:p>
          <a:p>
            <a:pPr marL="514350" indent="-514350">
              <a:lnSpc>
                <a:spcPct val="150000"/>
              </a:lnSpc>
              <a:buFont typeface="+mj-lt"/>
              <a:buAutoNum type="arabicPeriod"/>
            </a:pPr>
            <a:r>
              <a:rPr lang="fa-IR" dirty="0">
                <a:latin typeface="Arial" panose="020B0604020202020204" pitchFamily="34" charset="0"/>
                <a:cs typeface="Arial" panose="020B0604020202020204" pitchFamily="34" charset="0"/>
              </a:rPr>
              <a:t>arterial deoxygenation with increased alveolararterial oxygen pressure gradient.</a:t>
            </a:r>
          </a:p>
          <a:p>
            <a:pPr>
              <a:lnSpc>
                <a:spcPct val="150000"/>
              </a:lnSpc>
            </a:pPr>
            <a:r>
              <a:rPr lang="fa-IR" dirty="0">
                <a:latin typeface="Arial" panose="020B0604020202020204" pitchFamily="34" charset="0"/>
                <a:cs typeface="Arial" panose="020B0604020202020204" pitchFamily="34" charset="0"/>
              </a:rPr>
              <a:t>Patients need to meet all three criteria to establish a diagnosis.</a:t>
            </a:r>
          </a:p>
          <a:p>
            <a:pPr>
              <a:lnSpc>
                <a:spcPct val="150000"/>
              </a:lnSpc>
            </a:pPr>
            <a:r>
              <a:rPr lang="fa-IR" dirty="0">
                <a:latin typeface="Arial" panose="020B0604020202020204" pitchFamily="34" charset="0"/>
                <a:cs typeface="Arial" panose="020B0604020202020204" pitchFamily="34" charset="0"/>
              </a:rPr>
              <a:t> presence of </a:t>
            </a:r>
            <a:r>
              <a:rPr lang="fa-IR" dirty="0">
                <a:solidFill>
                  <a:srgbClr val="7030A0"/>
                </a:solidFill>
                <a:latin typeface="Arial" panose="020B0604020202020204" pitchFamily="34" charset="0"/>
                <a:cs typeface="Arial" panose="020B0604020202020204" pitchFamily="34" charset="0"/>
              </a:rPr>
              <a:t>IPVD</a:t>
            </a:r>
            <a:r>
              <a:rPr lang="fa-IR" dirty="0">
                <a:latin typeface="Arial" panose="020B0604020202020204" pitchFamily="34" charset="0"/>
                <a:cs typeface="Arial" panose="020B0604020202020204" pitchFamily="34" charset="0"/>
              </a:rPr>
              <a:t> demonstrated by a positive contrast-enhanced transthoracic echocardiography (CE-TTE  (</a:t>
            </a:r>
          </a:p>
          <a:p>
            <a:pPr>
              <a:lnSpc>
                <a:spcPct val="150000"/>
              </a:lnSpc>
            </a:pPr>
            <a:r>
              <a:rPr lang="fa-IR" dirty="0">
                <a:solidFill>
                  <a:srgbClr val="7030A0"/>
                </a:solidFill>
                <a:latin typeface="Arial" panose="020B0604020202020204" pitchFamily="34" charset="0"/>
                <a:cs typeface="Arial" panose="020B0604020202020204" pitchFamily="34" charset="0"/>
              </a:rPr>
              <a:t>Arterial deoxygenation</a:t>
            </a:r>
            <a:r>
              <a:rPr lang="fa-IR" dirty="0">
                <a:latin typeface="Arial" panose="020B0604020202020204" pitchFamily="34" charset="0"/>
                <a:cs typeface="Arial" panose="020B0604020202020204" pitchFamily="34" charset="0"/>
              </a:rPr>
              <a:t> is defined as arterial </a:t>
            </a:r>
            <a:r>
              <a:rPr lang="fa-IR" dirty="0" smtClean="0">
                <a:latin typeface="Arial" panose="020B0604020202020204" pitchFamily="34" charset="0"/>
                <a:cs typeface="Arial" panose="020B0604020202020204" pitchFamily="34" charset="0"/>
              </a:rPr>
              <a:t>hypoxemia(PaO</a:t>
            </a:r>
            <a:r>
              <a:rPr lang="en-US" dirty="0" smtClean="0">
                <a:latin typeface="Arial" panose="020B0604020202020204" pitchFamily="34" charset="0"/>
                <a:cs typeface="Arial" panose="020B0604020202020204" pitchFamily="34" charset="0"/>
              </a:rPr>
              <a:t>2&lt;70</a:t>
            </a:r>
            <a:r>
              <a:rPr lang="fa-IR" dirty="0" smtClean="0">
                <a:latin typeface="Arial" panose="020B0604020202020204" pitchFamily="34" charset="0"/>
                <a:cs typeface="Arial" panose="020B0604020202020204" pitchFamily="34" charset="0"/>
              </a:rPr>
              <a:t> </a:t>
            </a:r>
            <a:r>
              <a:rPr lang="fa-IR" dirty="0">
                <a:latin typeface="Arial" panose="020B0604020202020204" pitchFamily="34" charset="0"/>
                <a:cs typeface="Arial" panose="020B0604020202020204" pitchFamily="34" charset="0"/>
              </a:rPr>
              <a:t>mmHg) with an alveolar-arterial oxygen gradient </a:t>
            </a:r>
            <a:r>
              <a:rPr lang="fa-IR" dirty="0" smtClean="0">
                <a:latin typeface="Arial" panose="020B0604020202020204" pitchFamily="34" charset="0"/>
                <a:cs typeface="Arial" panose="020B0604020202020204" pitchFamily="34" charset="0"/>
              </a:rPr>
              <a:t>(AaO</a:t>
            </a:r>
            <a:r>
              <a:rPr lang="en-US" dirty="0" smtClean="0">
                <a:latin typeface="Arial" panose="020B0604020202020204" pitchFamily="34" charset="0"/>
                <a:cs typeface="Arial" panose="020B0604020202020204" pitchFamily="34" charset="0"/>
              </a:rPr>
              <a:t>2) &gt;15</a:t>
            </a:r>
            <a:r>
              <a:rPr lang="fa-IR" dirty="0" smtClean="0">
                <a:latin typeface="Arial" panose="020B0604020202020204" pitchFamily="34" charset="0"/>
                <a:cs typeface="Arial" panose="020B0604020202020204" pitchFamily="34" charset="0"/>
              </a:rPr>
              <a:t>mmHg</a:t>
            </a:r>
            <a:r>
              <a:rPr lang="fa-IR" dirty="0">
                <a:latin typeface="Arial" panose="020B0604020202020204" pitchFamily="34" charset="0"/>
                <a:cs typeface="Arial" panose="020B0604020202020204" pitchFamily="34" charset="0"/>
              </a:rPr>
              <a:t>, or </a:t>
            </a:r>
            <a:r>
              <a:rPr lang="en-US" dirty="0">
                <a:latin typeface="Arial" panose="020B0604020202020204" pitchFamily="34" charset="0"/>
                <a:cs typeface="Arial" panose="020B0604020202020204" pitchFamily="34" charset="0"/>
              </a:rPr>
              <a:t>&gt;</a:t>
            </a:r>
            <a:r>
              <a:rPr lang="en-US" dirty="0" smtClean="0">
                <a:latin typeface="Arial" panose="020B0604020202020204" pitchFamily="34" charset="0"/>
                <a:cs typeface="Arial" panose="020B0604020202020204" pitchFamily="34" charset="0"/>
              </a:rPr>
              <a:t>20</a:t>
            </a:r>
            <a:r>
              <a:rPr lang="fa-IR" dirty="0" smtClean="0">
                <a:latin typeface="Arial" panose="020B0604020202020204" pitchFamily="34" charset="0"/>
                <a:cs typeface="Arial" panose="020B0604020202020204" pitchFamily="34" charset="0"/>
              </a:rPr>
              <a:t> </a:t>
            </a:r>
            <a:r>
              <a:rPr lang="fa-IR" dirty="0">
                <a:latin typeface="Arial" panose="020B0604020202020204" pitchFamily="34" charset="0"/>
                <a:cs typeface="Arial" panose="020B0604020202020204" pitchFamily="34" charset="0"/>
              </a:rPr>
              <a:t>mmHg </a:t>
            </a:r>
            <a:r>
              <a:rPr lang="fa-IR" dirty="0" smtClean="0">
                <a:latin typeface="Arial" panose="020B0604020202020204" pitchFamily="34" charset="0"/>
                <a:cs typeface="Arial" panose="020B0604020202020204" pitchFamily="34" charset="0"/>
              </a:rPr>
              <a:t>if</a:t>
            </a:r>
            <a:r>
              <a:rPr lang="en-US" dirty="0" smtClean="0">
                <a:latin typeface="Arial" panose="020B0604020202020204" pitchFamily="34" charset="0"/>
                <a:cs typeface="Arial" panose="020B0604020202020204" pitchFamily="34" charset="0"/>
              </a:rPr>
              <a:t> 64</a:t>
            </a:r>
            <a:r>
              <a:rPr lang="fa-IR"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&gt;</a:t>
            </a:r>
            <a:r>
              <a:rPr lang="fa-IR" dirty="0" smtClean="0">
                <a:latin typeface="Arial" panose="020B0604020202020204" pitchFamily="34" charset="0"/>
                <a:cs typeface="Arial" panose="020B0604020202020204" pitchFamily="34" charset="0"/>
              </a:rPr>
              <a:t>years </a:t>
            </a:r>
            <a:r>
              <a:rPr lang="fa-IR" dirty="0">
                <a:latin typeface="Arial" panose="020B0604020202020204" pitchFamily="34" charset="0"/>
                <a:cs typeface="Arial" panose="020B0604020202020204" pitchFamily="34" charset="0"/>
              </a:rPr>
              <a:t>of age.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2151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49C510E-4E23-13D5-3868-3F02C4620EFE}"/>
              </a:ext>
            </a:extLst>
          </p:cNvPr>
          <p:cNvSpPr>
            <a:spLocks noGrp="1"/>
          </p:cNvSpPr>
          <p:nvPr>
            <p:ph idx="1"/>
          </p:nvPr>
        </p:nvSpPr>
        <p:spPr>
          <a:xfrm>
            <a:off x="838223" y="442259"/>
            <a:ext cx="11031071" cy="5734704"/>
          </a:xfrm>
        </p:spPr>
        <p:txBody>
          <a:bodyPr>
            <a:normAutofit fontScale="77500" lnSpcReduction="20000"/>
          </a:bodyPr>
          <a:lstStyle/>
          <a:p>
            <a:pPr marL="514350" indent="-514350">
              <a:lnSpc>
                <a:spcPct val="160000"/>
              </a:lnSpc>
              <a:buFont typeface="+mj-lt"/>
              <a:buAutoNum type="arabicPeriod"/>
            </a:pPr>
            <a:r>
              <a:rPr lang="fa-IR" dirty="0">
                <a:latin typeface="Arial" panose="020B0604020202020204" pitchFamily="34" charset="0"/>
                <a:cs typeface="Arial" panose="020B0604020202020204" pitchFamily="34" charset="0"/>
              </a:rPr>
              <a:t>dyspnea on exertion or at rest</a:t>
            </a:r>
            <a:endParaRPr lang="en-US" dirty="0">
              <a:latin typeface="Arial" panose="020B0604020202020204" pitchFamily="34" charset="0"/>
              <a:cs typeface="Arial" panose="020B0604020202020204" pitchFamily="34" charset="0"/>
            </a:endParaRPr>
          </a:p>
          <a:p>
            <a:pPr marL="514350" indent="-514350">
              <a:lnSpc>
                <a:spcPct val="160000"/>
              </a:lnSpc>
              <a:buFont typeface="+mj-lt"/>
              <a:buAutoNum type="arabicPeriod"/>
            </a:pPr>
            <a:r>
              <a:rPr lang="fa-IR" dirty="0">
                <a:latin typeface="Arial" panose="020B0604020202020204" pitchFamily="34" charset="0"/>
                <a:cs typeface="Arial" panose="020B0604020202020204" pitchFamily="34" charset="0"/>
              </a:rPr>
              <a:t>digital clubbing, </a:t>
            </a:r>
            <a:endParaRPr lang="en-US" dirty="0">
              <a:latin typeface="Arial" panose="020B0604020202020204" pitchFamily="34" charset="0"/>
              <a:cs typeface="Arial" panose="020B0604020202020204" pitchFamily="34" charset="0"/>
            </a:endParaRPr>
          </a:p>
          <a:p>
            <a:pPr marL="514350" indent="-514350">
              <a:lnSpc>
                <a:spcPct val="160000"/>
              </a:lnSpc>
              <a:buFont typeface="+mj-lt"/>
              <a:buAutoNum type="arabicPeriod"/>
            </a:pPr>
            <a:r>
              <a:rPr lang="en-US" dirty="0">
                <a:latin typeface="Arial" panose="020B0604020202020204" pitchFamily="34" charset="0"/>
                <a:cs typeface="Arial" panose="020B0604020202020204" pitchFamily="34" charset="0"/>
              </a:rPr>
              <a:t>C</a:t>
            </a:r>
            <a:r>
              <a:rPr lang="fa-IR" dirty="0">
                <a:latin typeface="Arial" panose="020B0604020202020204" pitchFamily="34" charset="0"/>
                <a:cs typeface="Arial" panose="020B0604020202020204" pitchFamily="34" charset="0"/>
              </a:rPr>
              <a:t>yanosis</a:t>
            </a:r>
            <a:endParaRPr lang="en-US" dirty="0">
              <a:latin typeface="Arial" panose="020B0604020202020204" pitchFamily="34" charset="0"/>
              <a:cs typeface="Arial" panose="020B0604020202020204" pitchFamily="34" charset="0"/>
            </a:endParaRPr>
          </a:p>
          <a:p>
            <a:pPr marL="514350" indent="-514350">
              <a:lnSpc>
                <a:spcPct val="160000"/>
              </a:lnSpc>
              <a:buFont typeface="+mj-lt"/>
              <a:buAutoNum type="arabicPeriod"/>
            </a:pPr>
            <a:r>
              <a:rPr lang="fa-IR" dirty="0">
                <a:latin typeface="Arial" panose="020B0604020202020204" pitchFamily="34" charset="0"/>
                <a:cs typeface="Arial" panose="020B0604020202020204" pitchFamily="34" charset="0"/>
              </a:rPr>
              <a:t>diffuse telangiectasias </a:t>
            </a:r>
          </a:p>
          <a:p>
            <a:pPr>
              <a:lnSpc>
                <a:spcPct val="160000"/>
              </a:lnSpc>
            </a:pPr>
            <a:r>
              <a:rPr lang="fa-IR" dirty="0">
                <a:latin typeface="Arial" panose="020B0604020202020204" pitchFamily="34" charset="0"/>
                <a:cs typeface="Arial" panose="020B0604020202020204" pitchFamily="34" charset="0"/>
              </a:rPr>
              <a:t> HPS-specific findings are worsening dyspnea and oxygen desaturation, a decrease of </a:t>
            </a:r>
            <a:r>
              <a:rPr lang="fa-IR" dirty="0" smtClean="0">
                <a:latin typeface="Arial" panose="020B0604020202020204" pitchFamily="34" charset="0"/>
                <a:cs typeface="Arial" panose="020B0604020202020204" pitchFamily="34" charset="0"/>
              </a:rPr>
              <a:t>PaO</a:t>
            </a:r>
            <a:r>
              <a:rPr lang="en-US" dirty="0" smtClean="0">
                <a:latin typeface="Arial" panose="020B0604020202020204" pitchFamily="34" charset="0"/>
                <a:cs typeface="Arial" panose="020B0604020202020204" pitchFamily="34" charset="0"/>
              </a:rPr>
              <a:t>2</a:t>
            </a:r>
            <a:r>
              <a:rPr lang="fa-IR" dirty="0" smtClean="0">
                <a:latin typeface="Arial" panose="020B0604020202020204" pitchFamily="34" charset="0"/>
                <a:cs typeface="Arial" panose="020B0604020202020204" pitchFamily="34" charset="0"/>
              </a:rPr>
              <a:t> </a:t>
            </a:r>
            <a:r>
              <a:rPr lang="fa-IR" dirty="0">
                <a:latin typeface="Arial" panose="020B0604020202020204" pitchFamily="34" charset="0"/>
                <a:cs typeface="Arial" panose="020B0604020202020204" pitchFamily="34" charset="0"/>
              </a:rPr>
              <a:t>of </a:t>
            </a:r>
            <a:r>
              <a:rPr lang="en-US" dirty="0">
                <a:latin typeface="Arial" panose="020B0604020202020204" pitchFamily="34" charset="0"/>
                <a:cs typeface="Arial" panose="020B0604020202020204" pitchFamily="34" charset="0"/>
              </a:rPr>
              <a:t>&gt;</a:t>
            </a:r>
            <a:r>
              <a:rPr lang="en-US" dirty="0" smtClean="0">
                <a:latin typeface="Arial" panose="020B0604020202020204" pitchFamily="34" charset="0"/>
                <a:cs typeface="Arial" panose="020B0604020202020204" pitchFamily="34" charset="0"/>
              </a:rPr>
              <a:t>4</a:t>
            </a:r>
            <a:r>
              <a:rPr lang="fa-IR" dirty="0" smtClean="0">
                <a:latin typeface="Arial" panose="020B0604020202020204" pitchFamily="34" charset="0"/>
                <a:cs typeface="Arial" panose="020B0604020202020204" pitchFamily="34" charset="0"/>
              </a:rPr>
              <a:t> </a:t>
            </a:r>
            <a:r>
              <a:rPr lang="fa-IR" dirty="0">
                <a:latin typeface="Arial" panose="020B0604020202020204" pitchFamily="34" charset="0"/>
                <a:cs typeface="Arial" panose="020B0604020202020204" pitchFamily="34" charset="0"/>
              </a:rPr>
              <a:t>mmHg or </a:t>
            </a:r>
            <a:r>
              <a:rPr lang="fa-IR" dirty="0" smtClean="0">
                <a:latin typeface="Arial" panose="020B0604020202020204" pitchFamily="34" charset="0"/>
                <a:cs typeface="Arial" panose="020B0604020202020204" pitchFamily="34" charset="0"/>
              </a:rPr>
              <a:t>SpO</a:t>
            </a:r>
            <a:r>
              <a:rPr lang="en-US" dirty="0" smtClean="0">
                <a:latin typeface="Arial" panose="020B0604020202020204" pitchFamily="34" charset="0"/>
                <a:cs typeface="Arial" panose="020B0604020202020204" pitchFamily="34" charset="0"/>
              </a:rPr>
              <a:t>2</a:t>
            </a:r>
            <a:r>
              <a:rPr lang="fa-IR" dirty="0" smtClean="0">
                <a:latin typeface="Arial" panose="020B0604020202020204" pitchFamily="34" charset="0"/>
                <a:cs typeface="Arial" panose="020B0604020202020204" pitchFamily="34" charset="0"/>
              </a:rPr>
              <a:t> </a:t>
            </a:r>
            <a:r>
              <a:rPr lang="fa-IR" dirty="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&gt;5</a:t>
            </a:r>
            <a:r>
              <a:rPr lang="en-US" dirty="0">
                <a:latin typeface="Arial" panose="020B0604020202020204" pitchFamily="34" charset="0"/>
                <a:cs typeface="Arial" panose="020B0604020202020204" pitchFamily="34" charset="0"/>
              </a:rPr>
              <a:t>%</a:t>
            </a:r>
            <a:r>
              <a:rPr lang="fa-IR" dirty="0" smtClean="0">
                <a:latin typeface="Arial" panose="020B0604020202020204" pitchFamily="34" charset="0"/>
                <a:cs typeface="Arial" panose="020B0604020202020204" pitchFamily="34" charset="0"/>
              </a:rPr>
              <a:t> </a:t>
            </a:r>
            <a:r>
              <a:rPr lang="fa-IR" dirty="0">
                <a:latin typeface="Arial" panose="020B0604020202020204" pitchFamily="34" charset="0"/>
                <a:cs typeface="Arial" panose="020B0604020202020204" pitchFamily="34" charset="0"/>
              </a:rPr>
              <a:t>when moving to an upright position and relief by recumbency.</a:t>
            </a:r>
          </a:p>
          <a:p>
            <a:pPr>
              <a:lnSpc>
                <a:spcPct val="160000"/>
              </a:lnSpc>
            </a:pPr>
            <a:r>
              <a:rPr lang="fa-IR" dirty="0">
                <a:latin typeface="Arial" panose="020B0604020202020204" pitchFamily="34" charset="0"/>
                <a:cs typeface="Arial" panose="020B0604020202020204" pitchFamily="34" charset="0"/>
              </a:rPr>
              <a:t> These findings are also known as platypnea-orthodeoxia syndrome.</a:t>
            </a:r>
          </a:p>
          <a:p>
            <a:pPr>
              <a:lnSpc>
                <a:spcPct val="160000"/>
              </a:lnSpc>
            </a:pPr>
            <a:r>
              <a:rPr lang="fa-IR" dirty="0">
                <a:latin typeface="Arial" panose="020B0604020202020204" pitchFamily="34" charset="0"/>
                <a:cs typeface="Arial" panose="020B0604020202020204" pitchFamily="34" charset="0"/>
              </a:rPr>
              <a:t>Regardless of symptoms, all liver disease patients should undergo pulse oximetry screening. If </a:t>
            </a:r>
            <a:r>
              <a:rPr lang="fa-IR" dirty="0" smtClean="0">
                <a:latin typeface="Arial" panose="020B0604020202020204" pitchFamily="34" charset="0"/>
                <a:cs typeface="Arial" panose="020B0604020202020204" pitchFamily="34" charset="0"/>
              </a:rPr>
              <a:t>SpO</a:t>
            </a:r>
            <a:r>
              <a:rPr lang="en-US" dirty="0" smtClean="0">
                <a:latin typeface="Arial" panose="020B0604020202020204" pitchFamily="34" charset="0"/>
                <a:cs typeface="Arial" panose="020B0604020202020204" pitchFamily="34" charset="0"/>
              </a:rPr>
              <a:t>2</a:t>
            </a:r>
            <a:r>
              <a:rPr lang="fa-IR" dirty="0" smtClean="0">
                <a:latin typeface="Arial" panose="020B0604020202020204" pitchFamily="34" charset="0"/>
                <a:cs typeface="Arial" panose="020B0604020202020204" pitchFamily="34" charset="0"/>
              </a:rPr>
              <a:t> </a:t>
            </a:r>
            <a:r>
              <a:rPr lang="fa-IR" dirty="0">
                <a:latin typeface="Arial" panose="020B0604020202020204" pitchFamily="34" charset="0"/>
                <a:cs typeface="Arial" panose="020B0604020202020204" pitchFamily="34" charset="0"/>
              </a:rPr>
              <a:t>is below </a:t>
            </a:r>
            <a:r>
              <a:rPr lang="en-US" dirty="0" smtClean="0">
                <a:latin typeface="Arial" panose="020B0604020202020204" pitchFamily="34" charset="0"/>
                <a:cs typeface="Arial" panose="020B0604020202020204" pitchFamily="34" charset="0"/>
              </a:rPr>
              <a:t>96</a:t>
            </a:r>
            <a:r>
              <a:rPr lang="fa-IR" dirty="0" smtClean="0">
                <a:latin typeface="Arial" panose="020B0604020202020204" pitchFamily="34" charset="0"/>
                <a:cs typeface="Arial" panose="020B0604020202020204" pitchFamily="34" charset="0"/>
              </a:rPr>
              <a:t>% </a:t>
            </a:r>
            <a:r>
              <a:rPr lang="fa-IR" dirty="0">
                <a:latin typeface="Arial" panose="020B0604020202020204" pitchFamily="34" charset="0"/>
                <a:cs typeface="Arial" panose="020B0604020202020204" pitchFamily="34" charset="0"/>
              </a:rPr>
              <a:t>arterial blood gas analysis is needed to confirm arterial deoxygenation, and CE-TTE is needed to confirm the presence of IPVD.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074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BB13171-E5BE-0163-8E56-2F2386E323C9}"/>
              </a:ext>
            </a:extLst>
          </p:cNvPr>
          <p:cNvSpPr>
            <a:spLocks noGrp="1"/>
          </p:cNvSpPr>
          <p:nvPr>
            <p:ph idx="1"/>
          </p:nvPr>
        </p:nvSpPr>
        <p:spPr>
          <a:xfrm>
            <a:off x="430309" y="685801"/>
            <a:ext cx="11415059" cy="6055658"/>
          </a:xfrm>
        </p:spPr>
        <p:txBody>
          <a:bodyPr>
            <a:normAutofit/>
          </a:bodyPr>
          <a:lstStyle/>
          <a:p>
            <a:pPr marL="0" indent="0">
              <a:lnSpc>
                <a:spcPct val="150000"/>
              </a:lnSpc>
              <a:buNone/>
            </a:pPr>
            <a:r>
              <a:rPr lang="fa-IR" b="1" dirty="0">
                <a:solidFill>
                  <a:srgbClr val="7030A0"/>
                </a:solidFill>
                <a:latin typeface="Arial" panose="020B0604020202020204" pitchFamily="34" charset="0"/>
                <a:cs typeface="Arial" panose="020B0604020202020204" pitchFamily="34" charset="0"/>
              </a:rPr>
              <a:t>Management and prognosis:</a:t>
            </a:r>
            <a:endParaRPr lang="fa-IR" dirty="0">
              <a:solidFill>
                <a:srgbClr val="7030A0"/>
              </a:solidFill>
              <a:latin typeface="Arial" panose="020B0604020202020204" pitchFamily="34" charset="0"/>
              <a:cs typeface="Arial" panose="020B0604020202020204" pitchFamily="34" charset="0"/>
            </a:endParaRPr>
          </a:p>
          <a:p>
            <a:pPr>
              <a:lnSpc>
                <a:spcPct val="150000"/>
              </a:lnSpc>
            </a:pPr>
            <a:r>
              <a:rPr lang="fa-IR" dirty="0">
                <a:latin typeface="Arial" panose="020B0604020202020204" pitchFamily="34" charset="0"/>
                <a:cs typeface="Arial" panose="020B0604020202020204" pitchFamily="34" charset="0"/>
              </a:rPr>
              <a:t>There are no currently effective medical therapies for HPS except supportive management, including oxygen therapy when arterial </a:t>
            </a:r>
            <a:r>
              <a:rPr lang="fa-IR" dirty="0" smtClean="0">
                <a:latin typeface="Arial" panose="020B0604020202020204" pitchFamily="34" charset="0"/>
                <a:cs typeface="Arial" panose="020B0604020202020204" pitchFamily="34" charset="0"/>
              </a:rPr>
              <a:t>PaO</a:t>
            </a:r>
            <a:r>
              <a:rPr lang="en-US" dirty="0" smtClean="0">
                <a:latin typeface="Arial" panose="020B0604020202020204" pitchFamily="34" charset="0"/>
                <a:cs typeface="Arial" panose="020B0604020202020204" pitchFamily="34" charset="0"/>
              </a:rPr>
              <a:t>2</a:t>
            </a:r>
            <a:r>
              <a:rPr lang="fa-IR" dirty="0" smtClean="0">
                <a:latin typeface="Arial" panose="020B0604020202020204" pitchFamily="34" charset="0"/>
                <a:cs typeface="Arial" panose="020B0604020202020204" pitchFamily="34" charset="0"/>
              </a:rPr>
              <a:t> </a:t>
            </a:r>
            <a:r>
              <a:rPr lang="fa-IR" dirty="0">
                <a:latin typeface="Arial" panose="020B0604020202020204" pitchFamily="34" charset="0"/>
                <a:cs typeface="Arial" panose="020B0604020202020204" pitchFamily="34" charset="0"/>
              </a:rPr>
              <a:t>drops below </a:t>
            </a:r>
            <a:r>
              <a:rPr lang="en-US" dirty="0" smtClean="0">
                <a:latin typeface="Arial" panose="020B0604020202020204" pitchFamily="34" charset="0"/>
                <a:cs typeface="Arial" panose="020B0604020202020204" pitchFamily="34" charset="0"/>
              </a:rPr>
              <a:t>60</a:t>
            </a:r>
            <a:r>
              <a:rPr lang="fa-IR" dirty="0" smtClean="0">
                <a:latin typeface="Arial" panose="020B0604020202020204" pitchFamily="34" charset="0"/>
                <a:cs typeface="Arial" panose="020B0604020202020204" pitchFamily="34" charset="0"/>
              </a:rPr>
              <a:t> </a:t>
            </a:r>
            <a:r>
              <a:rPr lang="fa-IR" dirty="0">
                <a:latin typeface="Arial" panose="020B0604020202020204" pitchFamily="34" charset="0"/>
                <a:cs typeface="Arial" panose="020B0604020202020204" pitchFamily="34" charset="0"/>
              </a:rPr>
              <a:t>mmHg.</a:t>
            </a:r>
          </a:p>
          <a:p>
            <a:pPr>
              <a:lnSpc>
                <a:spcPct val="150000"/>
              </a:lnSpc>
            </a:pPr>
            <a:r>
              <a:rPr lang="fa-IR" dirty="0">
                <a:latin typeface="Arial" panose="020B0604020202020204" pitchFamily="34" charset="0"/>
                <a:cs typeface="Arial" panose="020B0604020202020204" pitchFamily="34" charset="0"/>
              </a:rPr>
              <a:t> LT is the </a:t>
            </a:r>
            <a:r>
              <a:rPr lang="en-US" dirty="0">
                <a:latin typeface="Arial" panose="020B0604020202020204" pitchFamily="34" charset="0"/>
                <a:cs typeface="Arial" panose="020B0604020202020204" pitchFamily="34" charset="0"/>
              </a:rPr>
              <a:t>most</a:t>
            </a:r>
            <a:r>
              <a:rPr lang="fa-IR" dirty="0">
                <a:latin typeface="Arial" panose="020B0604020202020204" pitchFamily="34" charset="0"/>
                <a:cs typeface="Arial" panose="020B0604020202020204" pitchFamily="34" charset="0"/>
              </a:rPr>
              <a:t>ly effective treatment for HPS that has been proven to improve survival.</a:t>
            </a:r>
          </a:p>
          <a:p>
            <a:pPr>
              <a:lnSpc>
                <a:spcPct val="150000"/>
              </a:lnSpc>
            </a:pPr>
            <a:r>
              <a:rPr lang="en-US" dirty="0">
                <a:latin typeface="Arial" panose="020B0604020202020204" pitchFamily="34" charset="0"/>
                <a:cs typeface="Arial" panose="020B0604020202020204" pitchFamily="34" charset="0"/>
              </a:rPr>
              <a:t>R</a:t>
            </a:r>
            <a:r>
              <a:rPr lang="fa-IR" dirty="0">
                <a:latin typeface="Arial" panose="020B0604020202020204" pitchFamily="34" charset="0"/>
                <a:cs typeface="Arial" panose="020B0604020202020204" pitchFamily="34" charset="0"/>
              </a:rPr>
              <a:t>esolution of HPS after LT may take several months and requires continued supplemental oxygen therapy.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3455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E982C03E-E8FE-E45C-CBA9-D814C1E4CF8B}"/>
              </a:ext>
            </a:extLst>
          </p:cNvPr>
          <p:cNvGraphicFramePr>
            <a:graphicFrameLocks noGrp="1"/>
          </p:cNvGraphicFramePr>
          <p:nvPr>
            <p:ph idx="1"/>
            <p:extLst>
              <p:ext uri="{D42A27DB-BD31-4B8C-83A1-F6EECF244321}">
                <p14:modId xmlns:p14="http://schemas.microsoft.com/office/powerpoint/2010/main" val="3293091459"/>
              </p:ext>
            </p:extLst>
          </p:nvPr>
        </p:nvGraphicFramePr>
        <p:xfrm>
          <a:off x="646974" y="1016000"/>
          <a:ext cx="10995215" cy="5175624"/>
        </p:xfrm>
        <a:graphic>
          <a:graphicData uri="http://schemas.openxmlformats.org/drawingml/2006/table">
            <a:tbl>
              <a:tblPr firstRow="1" bandRow="1">
                <a:tableStyleId>{22838BEF-8BB2-4498-84A7-C5851F593DF1}</a:tableStyleId>
              </a:tblPr>
              <a:tblGrid>
                <a:gridCol w="10995215">
                  <a:extLst>
                    <a:ext uri="{9D8B030D-6E8A-4147-A177-3AD203B41FA5}">
                      <a16:colId xmlns:a16="http://schemas.microsoft.com/office/drawing/2014/main" xmlns="" val="414182287"/>
                    </a:ext>
                  </a:extLst>
                </a:gridCol>
              </a:tblGrid>
              <a:tr h="1725208">
                <a:tc>
                  <a:txBody>
                    <a:bodyPr/>
                    <a:lstStyle/>
                    <a:p>
                      <a:pPr algn="ctr"/>
                      <a:r>
                        <a:rPr lang="en-US" sz="2800" b="1" dirty="0">
                          <a:solidFill>
                            <a:srgbClr val="C00000"/>
                          </a:solidFill>
                          <a:latin typeface="Arial" panose="020B0604020202020204" pitchFamily="34" charset="0"/>
                          <a:cs typeface="Arial" panose="020B0604020202020204" pitchFamily="34" charset="0"/>
                        </a:rPr>
                        <a:t>Hepatopulmonary syndrome management </a:t>
                      </a:r>
                    </a:p>
                  </a:txBody>
                  <a:tcPr/>
                </a:tc>
                <a:extLst>
                  <a:ext uri="{0D108BD9-81ED-4DB2-BD59-A6C34878D82A}">
                    <a16:rowId xmlns:a16="http://schemas.microsoft.com/office/drawing/2014/main" xmlns="" val="4088303665"/>
                  </a:ext>
                </a:extLst>
              </a:tr>
              <a:tr h="1725208">
                <a:tc>
                  <a:txBody>
                    <a:bodyPr/>
                    <a:lstStyle/>
                    <a:p>
                      <a:r>
                        <a:rPr lang="en-US" sz="2000" b="1" dirty="0">
                          <a:latin typeface="Arial" panose="020B0604020202020204" pitchFamily="34" charset="0"/>
                          <a:cs typeface="Arial" panose="020B0604020202020204" pitchFamily="34" charset="0"/>
                        </a:rPr>
                        <a:t>Supportive management including oxygen therapy when arterial PaO2&lt;60 mmHg.</a:t>
                      </a:r>
                    </a:p>
                  </a:txBody>
                  <a:tcPr/>
                </a:tc>
                <a:extLst>
                  <a:ext uri="{0D108BD9-81ED-4DB2-BD59-A6C34878D82A}">
                    <a16:rowId xmlns:a16="http://schemas.microsoft.com/office/drawing/2014/main" xmlns="" val="780491381"/>
                  </a:ext>
                </a:extLst>
              </a:tr>
              <a:tr h="1725208">
                <a:tc>
                  <a:txBody>
                    <a:bodyPr/>
                    <a:lstStyle/>
                    <a:p>
                      <a:r>
                        <a:rPr lang="en-US" sz="2000" b="1" dirty="0">
                          <a:latin typeface="Arial" panose="020B0604020202020204" pitchFamily="34" charset="0"/>
                          <a:cs typeface="Arial" panose="020B0604020202020204" pitchFamily="34" charset="0"/>
                        </a:rPr>
                        <a:t>Liver transplantation is the effective treatment for hepatopulmonary syndrome to improve survival.</a:t>
                      </a:r>
                    </a:p>
                  </a:txBody>
                  <a:tcPr/>
                </a:tc>
                <a:extLst>
                  <a:ext uri="{0D108BD9-81ED-4DB2-BD59-A6C34878D82A}">
                    <a16:rowId xmlns:a16="http://schemas.microsoft.com/office/drawing/2014/main" xmlns="" val="3191408255"/>
                  </a:ext>
                </a:extLst>
              </a:tr>
            </a:tbl>
          </a:graphicData>
        </a:graphic>
      </p:graphicFrame>
    </p:spTree>
    <p:extLst>
      <p:ext uri="{BB962C8B-B14F-4D97-AF65-F5344CB8AC3E}">
        <p14:creationId xmlns:p14="http://schemas.microsoft.com/office/powerpoint/2010/main" val="255186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BEE44A6-90E7-3AE6-945D-1FFBC0A7AFC9}"/>
              </a:ext>
            </a:extLst>
          </p:cNvPr>
          <p:cNvSpPr>
            <a:spLocks noGrp="1"/>
          </p:cNvSpPr>
          <p:nvPr>
            <p:ph idx="1"/>
          </p:nvPr>
        </p:nvSpPr>
        <p:spPr>
          <a:xfrm>
            <a:off x="381025" y="304800"/>
            <a:ext cx="11392647" cy="6324600"/>
          </a:xfrm>
        </p:spPr>
        <p:txBody>
          <a:bodyPr>
            <a:noAutofit/>
          </a:bodyPr>
          <a:lstStyle/>
          <a:p>
            <a:pPr>
              <a:lnSpc>
                <a:spcPct val="150000"/>
              </a:lnSpc>
            </a:pPr>
            <a:r>
              <a:rPr lang="en-US" sz="2400" dirty="0">
                <a:latin typeface="Arial" panose="020B0604020202020204" pitchFamily="34" charset="0"/>
                <a:cs typeface="Arial" panose="020B0604020202020204" pitchFamily="34" charset="0"/>
              </a:rPr>
              <a:t>Autonomic dysfunction develops with progression of liver disease causing </a:t>
            </a:r>
            <a:r>
              <a:rPr lang="en-US" sz="2000" b="1" i="1" dirty="0">
                <a:solidFill>
                  <a:srgbClr val="7030A0"/>
                </a:solidFill>
                <a:latin typeface="Arial" panose="020B0604020202020204" pitchFamily="34" charset="0"/>
                <a:cs typeface="Arial" panose="020B0604020202020204" pitchFamily="34" charset="0"/>
              </a:rPr>
              <a:t>hyporeactivity of the cardiovascular system</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to adapt to splanchnic and systemic vasodilatation.</a:t>
            </a:r>
          </a:p>
          <a:p>
            <a:pPr>
              <a:lnSpc>
                <a:spcPct val="150000"/>
              </a:lnSpc>
            </a:pPr>
            <a:r>
              <a:rPr lang="en-US" sz="2400" dirty="0">
                <a:latin typeface="Arial" panose="020B0604020202020204" pitchFamily="34" charset="0"/>
                <a:cs typeface="Arial" panose="020B0604020202020204" pitchFamily="34" charset="0"/>
              </a:rPr>
              <a:t> Hyporeactivity of the cardiovascular system coupled with systemic vasodilatation</a:t>
            </a:r>
            <a:r>
              <a:rPr lang="fa-IR" sz="2400" dirty="0">
                <a:latin typeface="Arial" panose="020B0604020202020204" pitchFamily="34" charset="0"/>
                <a:cs typeface="Arial" panose="020B0604020202020204" pitchFamily="34" charset="0"/>
              </a:rPr>
              <a:t>:</a:t>
            </a:r>
          </a:p>
          <a:p>
            <a:pPr marL="514350" indent="-514350">
              <a:lnSpc>
                <a:spcPct val="150000"/>
              </a:lnSpc>
              <a:buFont typeface="+mj-lt"/>
              <a:buAutoNum type="arabicPeriod"/>
            </a:pP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reduces the effective blood volume</a:t>
            </a:r>
            <a:r>
              <a:rPr lang="fa-IR" sz="2000" dirty="0">
                <a:latin typeface="Arial" panose="020B0604020202020204" pitchFamily="34" charset="0"/>
                <a:cs typeface="Arial" panose="020B0604020202020204" pitchFamily="34" charset="0"/>
              </a:rPr>
              <a:t>.</a:t>
            </a:r>
          </a:p>
          <a:p>
            <a:pPr marL="514350" indent="-514350">
              <a:lnSpc>
                <a:spcPct val="150000"/>
              </a:lnSpc>
              <a:buFont typeface="+mj-lt"/>
              <a:buAutoNum type="arabicPeriod"/>
            </a:pP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triggers the renin-angiotensin-aldosterone system</a:t>
            </a:r>
            <a:r>
              <a:rPr lang="fa-IR" sz="2000" dirty="0">
                <a:latin typeface="Arial" panose="020B0604020202020204" pitchFamily="34" charset="0"/>
                <a:cs typeface="Arial" panose="020B0604020202020204" pitchFamily="34" charset="0"/>
              </a:rPr>
              <a:t>.</a:t>
            </a:r>
          </a:p>
          <a:p>
            <a:pPr marL="514350" indent="-514350">
              <a:lnSpc>
                <a:spcPct val="150000"/>
              </a:lnSpc>
              <a:buFont typeface="+mj-lt"/>
              <a:buAutoNum type="arabicPeriod"/>
            </a:pP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sodium-fluid retention.</a:t>
            </a:r>
          </a:p>
        </p:txBody>
      </p:sp>
    </p:spTree>
    <p:extLst>
      <p:ext uri="{BB962C8B-B14F-4D97-AF65-F5344CB8AC3E}">
        <p14:creationId xmlns:p14="http://schemas.microsoft.com/office/powerpoint/2010/main" val="101819673"/>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2E6E3E-7391-E803-BF53-A979DA21B925}"/>
              </a:ext>
            </a:extLst>
          </p:cNvPr>
          <p:cNvSpPr>
            <a:spLocks noGrp="1"/>
          </p:cNvSpPr>
          <p:nvPr>
            <p:ph type="title"/>
          </p:nvPr>
        </p:nvSpPr>
        <p:spPr>
          <a:xfrm>
            <a:off x="228600" y="228602"/>
            <a:ext cx="7620000" cy="1325563"/>
          </a:xfrm>
        </p:spPr>
        <p:txBody>
          <a:bodyPr>
            <a:normAutofit/>
          </a:bodyPr>
          <a:lstStyle/>
          <a:p>
            <a:r>
              <a:rPr lang="fa-IR" sz="3200" b="1" dirty="0">
                <a:solidFill>
                  <a:srgbClr val="7030A0"/>
                </a:solidFill>
                <a:latin typeface="Arial" panose="020B0604020202020204" pitchFamily="34" charset="0"/>
                <a:cs typeface="Arial" panose="020B0604020202020204" pitchFamily="34" charset="0"/>
              </a:rPr>
              <a:t>portopulmonary </a:t>
            </a:r>
            <a:r>
              <a:rPr lang="fa-IR" sz="3200" b="1" dirty="0" smtClean="0">
                <a:solidFill>
                  <a:srgbClr val="7030A0"/>
                </a:solidFill>
                <a:latin typeface="Arial" panose="020B0604020202020204" pitchFamily="34" charset="0"/>
                <a:cs typeface="Arial" panose="020B0604020202020204" pitchFamily="34" charset="0"/>
              </a:rPr>
              <a:t>hypertension(PoPH</a:t>
            </a:r>
            <a:r>
              <a:rPr lang="en-US" sz="3200" b="1" dirty="0">
                <a:solidFill>
                  <a:srgbClr val="7030A0"/>
                </a:solidFill>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xmlns="" id="{4E2C7E0C-DF11-C035-B500-E2428C0D4F18}"/>
              </a:ext>
            </a:extLst>
          </p:cNvPr>
          <p:cNvSpPr>
            <a:spLocks noGrp="1"/>
          </p:cNvSpPr>
          <p:nvPr>
            <p:ph sz="quarter" idx="1"/>
          </p:nvPr>
        </p:nvSpPr>
        <p:spPr>
          <a:xfrm>
            <a:off x="381025" y="1524000"/>
            <a:ext cx="11506199" cy="5097929"/>
          </a:xfrm>
        </p:spPr>
        <p:txBody>
          <a:bodyPr>
            <a:normAutofit/>
          </a:bodyPr>
          <a:lstStyle/>
          <a:p>
            <a:pPr>
              <a:lnSpc>
                <a:spcPct val="150000"/>
              </a:lnSpc>
            </a:pPr>
            <a:r>
              <a:rPr lang="fa-IR" dirty="0">
                <a:latin typeface="Arial" panose="020B0604020202020204" pitchFamily="34" charset="0"/>
                <a:cs typeface="Arial" panose="020B0604020202020204" pitchFamily="34" charset="0"/>
              </a:rPr>
              <a:t> PoPH is defined as the presence of PH in the setting of portal hypertension with or without liver disease.</a:t>
            </a:r>
          </a:p>
          <a:p>
            <a:pPr>
              <a:lnSpc>
                <a:spcPct val="150000"/>
              </a:lnSpc>
            </a:pPr>
            <a:r>
              <a:rPr lang="en-US" dirty="0">
                <a:latin typeface="Arial" panose="020B0604020202020204" pitchFamily="34" charset="0"/>
                <a:cs typeface="Arial" panose="020B0604020202020204" pitchFamily="34" charset="0"/>
              </a:rPr>
              <a:t>C</a:t>
            </a:r>
            <a:r>
              <a:rPr lang="fa-IR" dirty="0">
                <a:latin typeface="Arial" panose="020B0604020202020204" pitchFamily="34" charset="0"/>
                <a:cs typeface="Arial" panose="020B0604020202020204" pitchFamily="34" charset="0"/>
              </a:rPr>
              <a:t>lassified as a subgroup of PAH by the World Health Organization (WHO(</a:t>
            </a:r>
          </a:p>
          <a:p>
            <a:pPr>
              <a:lnSpc>
                <a:spcPct val="150000"/>
              </a:lnSpc>
            </a:pPr>
            <a:r>
              <a:rPr lang="fa-IR" dirty="0">
                <a:latin typeface="Arial" panose="020B0604020202020204" pitchFamily="34" charset="0"/>
                <a:cs typeface="Arial" panose="020B0604020202020204" pitchFamily="34" charset="0"/>
              </a:rPr>
              <a:t>The development of PoPH is not associated with the etiology or the severity of the liver disease.</a:t>
            </a:r>
          </a:p>
          <a:p>
            <a:pPr>
              <a:lnSpc>
                <a:spcPct val="150000"/>
              </a:lnSpc>
            </a:pPr>
            <a:r>
              <a:rPr lang="fa-IR" dirty="0">
                <a:latin typeface="Arial" panose="020B0604020202020204" pitchFamily="34" charset="0"/>
                <a:cs typeface="Arial" panose="020B0604020202020204" pitchFamily="34" charset="0"/>
              </a:rPr>
              <a:t>Approximately </a:t>
            </a:r>
            <a:r>
              <a:rPr lang="en-US" dirty="0" smtClean="0">
                <a:latin typeface="Arial" panose="020B0604020202020204" pitchFamily="34" charset="0"/>
                <a:cs typeface="Arial" panose="020B0604020202020204" pitchFamily="34" charset="0"/>
              </a:rPr>
              <a:t>2</a:t>
            </a:r>
            <a:r>
              <a:rPr lang="fa-IR" dirty="0" smtClean="0">
                <a:latin typeface="Arial" panose="020B0604020202020204" pitchFamily="34" charset="0"/>
                <a:cs typeface="Arial" panose="020B0604020202020204" pitchFamily="34" charset="0"/>
              </a:rPr>
              <a:t> </a:t>
            </a:r>
            <a:r>
              <a:rPr lang="fa-IR"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6</a:t>
            </a:r>
            <a:r>
              <a:rPr lang="fa-IR" dirty="0" smtClean="0">
                <a:latin typeface="Arial" panose="020B0604020202020204" pitchFamily="34" charset="0"/>
                <a:cs typeface="Arial" panose="020B0604020202020204" pitchFamily="34" charset="0"/>
              </a:rPr>
              <a:t>% </a:t>
            </a:r>
            <a:r>
              <a:rPr lang="fa-IR" dirty="0">
                <a:latin typeface="Arial" panose="020B0604020202020204" pitchFamily="34" charset="0"/>
                <a:cs typeface="Arial" panose="020B0604020202020204" pitchFamily="34" charset="0"/>
              </a:rPr>
              <a:t>of patients with portal hypertension develop PoPH which requires right heart catheterization to establish a diagnosis and support treatment decisions.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0604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541CBC8-FCAF-91F7-D051-FE05101713E2}"/>
              </a:ext>
            </a:extLst>
          </p:cNvPr>
          <p:cNvSpPr>
            <a:spLocks noGrp="1"/>
          </p:cNvSpPr>
          <p:nvPr>
            <p:ph idx="1"/>
          </p:nvPr>
        </p:nvSpPr>
        <p:spPr>
          <a:xfrm>
            <a:off x="838200" y="836714"/>
            <a:ext cx="10636624" cy="5340257"/>
          </a:xfrm>
        </p:spPr>
        <p:txBody>
          <a:bodyPr>
            <a:normAutofit fontScale="92500" lnSpcReduction="10000"/>
          </a:bodyPr>
          <a:lstStyle/>
          <a:p>
            <a:pPr marL="0" indent="0">
              <a:lnSpc>
                <a:spcPct val="150000"/>
              </a:lnSpc>
              <a:buNone/>
            </a:pPr>
            <a:r>
              <a:rPr lang="fa-IR" sz="3600" b="1" dirty="0">
                <a:solidFill>
                  <a:srgbClr val="7030A0"/>
                </a:solidFill>
                <a:latin typeface="Arial" panose="020B0604020202020204" pitchFamily="34" charset="0"/>
                <a:cs typeface="Arial" panose="020B0604020202020204" pitchFamily="34" charset="0"/>
              </a:rPr>
              <a:t>Clinical manifestations and diagnosis: </a:t>
            </a:r>
            <a:endParaRPr lang="en-US" sz="3600" b="1" dirty="0">
              <a:solidFill>
                <a:srgbClr val="7030A0"/>
              </a:solidFill>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Three clinical conditions should be considered in patients with liver disease who present with dyspnea and elevated mean pulmonary artery pressure (mPAP) including :</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PoPH</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HDS</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CCM</a:t>
            </a:r>
          </a:p>
          <a:p>
            <a:pPr>
              <a:lnSpc>
                <a:spcPct val="150000"/>
              </a:lnSpc>
            </a:pPr>
            <a:r>
              <a:rPr lang="en-US" dirty="0">
                <a:latin typeface="Arial" panose="020B0604020202020204" pitchFamily="34" charset="0"/>
                <a:cs typeface="Arial" panose="020B0604020202020204" pitchFamily="34" charset="0"/>
              </a:rPr>
              <a:t> It is critical to differentiate these clinical entities as their prognosis and treatment defer tremendously. </a:t>
            </a:r>
          </a:p>
        </p:txBody>
      </p:sp>
    </p:spTree>
    <p:extLst>
      <p:ext uri="{BB962C8B-B14F-4D97-AF65-F5344CB8AC3E}">
        <p14:creationId xmlns:p14="http://schemas.microsoft.com/office/powerpoint/2010/main" val="3021403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CCEB3C3-576F-5764-3EEE-8B2819D7DAE3}"/>
              </a:ext>
            </a:extLst>
          </p:cNvPr>
          <p:cNvSpPr>
            <a:spLocks noGrp="1"/>
          </p:cNvSpPr>
          <p:nvPr>
            <p:ph idx="1"/>
          </p:nvPr>
        </p:nvSpPr>
        <p:spPr>
          <a:xfrm>
            <a:off x="179295" y="872565"/>
            <a:ext cx="11678024" cy="5617882"/>
          </a:xfrm>
        </p:spPr>
        <p:txBody>
          <a:bodyPr>
            <a:normAutofit/>
          </a:bodyPr>
          <a:lstStyle/>
          <a:p>
            <a:pPr>
              <a:lnSpc>
                <a:spcPct val="200000"/>
              </a:lnSpc>
            </a:pPr>
            <a:r>
              <a:rPr lang="en-US" dirty="0">
                <a:latin typeface="Arial" panose="020B0604020202020204" pitchFamily="34" charset="0"/>
                <a:cs typeface="Arial" panose="020B0604020202020204" pitchFamily="34" charset="0"/>
              </a:rPr>
              <a:t>The </a:t>
            </a:r>
            <a:r>
              <a:rPr lang="en-US" b="1" dirty="0">
                <a:solidFill>
                  <a:srgbClr val="7030A0"/>
                </a:solidFill>
                <a:latin typeface="Arial" panose="020B0604020202020204" pitchFamily="34" charset="0"/>
                <a:cs typeface="Arial" panose="020B0604020202020204" pitchFamily="34" charset="0"/>
              </a:rPr>
              <a:t>diagnostic triad :</a:t>
            </a:r>
          </a:p>
          <a:p>
            <a:pPr marL="514350" indent="-514350">
              <a:lnSpc>
                <a:spcPct val="200000"/>
              </a:lnSpc>
              <a:buFont typeface="+mj-lt"/>
              <a:buAutoNum type="arabicPeriod"/>
            </a:pPr>
            <a:r>
              <a:rPr lang="en-US" dirty="0">
                <a:latin typeface="Arial" panose="020B0604020202020204" pitchFamily="34" charset="0"/>
                <a:cs typeface="Arial" panose="020B0604020202020204" pitchFamily="34" charset="0"/>
              </a:rPr>
              <a:t>portal hypertension, </a:t>
            </a:r>
          </a:p>
          <a:p>
            <a:pPr marL="514350" indent="-514350">
              <a:lnSpc>
                <a:spcPct val="200000"/>
              </a:lnSpc>
              <a:buFont typeface="+mj-lt"/>
              <a:buAutoNum type="arabicPeriod"/>
            </a:pPr>
            <a:r>
              <a:rPr lang="en-US" dirty="0">
                <a:latin typeface="Arial" panose="020B0604020202020204" pitchFamily="34" charset="0"/>
                <a:cs typeface="Arial" panose="020B0604020202020204" pitchFamily="34" charset="0"/>
              </a:rPr>
              <a:t>mPAP of &gt;20 mmHg </a:t>
            </a:r>
          </a:p>
          <a:p>
            <a:pPr marL="514350" indent="-514350">
              <a:lnSpc>
                <a:spcPct val="200000"/>
              </a:lnSpc>
              <a:buFont typeface="+mj-lt"/>
              <a:buAutoNum type="arabicPeriod"/>
            </a:pPr>
            <a:r>
              <a:rPr lang="en-US" dirty="0">
                <a:latin typeface="Arial" panose="020B0604020202020204" pitchFamily="34" charset="0"/>
                <a:cs typeface="Arial" panose="020B0604020202020204" pitchFamily="34" charset="0"/>
              </a:rPr>
              <a:t>  pulmonary vascular resistance (PVR) &gt;2 Woods units (WU)</a:t>
            </a:r>
          </a:p>
          <a:p>
            <a:pPr marL="0" indent="0">
              <a:lnSpc>
                <a:spcPct val="200000"/>
              </a:lnSpc>
              <a:buNone/>
            </a:pPr>
            <a:r>
              <a:rPr lang="en-US" dirty="0">
                <a:latin typeface="Arial" panose="020B0604020202020204" pitchFamily="34" charset="0"/>
                <a:cs typeface="Arial" panose="020B0604020202020204" pitchFamily="34" charset="0"/>
              </a:rPr>
              <a:t> in the absence of other causes of precapillary PH including lung disease or chronic thromboembolic disease.</a:t>
            </a:r>
          </a:p>
          <a:p>
            <a:pPr marL="0" indent="0">
              <a:lnSpc>
                <a:spcPct val="200000"/>
              </a:lnSpc>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6424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64A809D-EF07-6235-6CC8-D7ED9ABF4B39}"/>
              </a:ext>
            </a:extLst>
          </p:cNvPr>
          <p:cNvSpPr>
            <a:spLocks noGrp="1"/>
          </p:cNvSpPr>
          <p:nvPr>
            <p:ph sz="quarter" idx="1"/>
          </p:nvPr>
        </p:nvSpPr>
        <p:spPr>
          <a:xfrm>
            <a:off x="478117" y="597647"/>
            <a:ext cx="10875683" cy="5579316"/>
          </a:xfrm>
        </p:spPr>
        <p:txBody>
          <a:bodyPr>
            <a:normAutofit lnSpcReduction="10000"/>
          </a:bodyPr>
          <a:lstStyle/>
          <a:p>
            <a:pPr marL="0" indent="0">
              <a:lnSpc>
                <a:spcPct val="150000"/>
              </a:lnSpc>
              <a:buNone/>
            </a:pPr>
            <a:r>
              <a:rPr lang="en-US" b="1" dirty="0">
                <a:solidFill>
                  <a:srgbClr val="7030A0"/>
                </a:solidFill>
                <a:latin typeface="Arial" panose="020B0604020202020204" pitchFamily="34" charset="0"/>
                <a:cs typeface="Arial" panose="020B0604020202020204" pitchFamily="34" charset="0"/>
              </a:rPr>
              <a:t>Management and prognosis: </a:t>
            </a:r>
          </a:p>
          <a:p>
            <a:pPr>
              <a:lnSpc>
                <a:spcPct val="150000"/>
              </a:lnSpc>
            </a:pPr>
            <a:r>
              <a:rPr lang="en-US" dirty="0">
                <a:latin typeface="Arial" panose="020B0604020202020204" pitchFamily="34" charset="0"/>
                <a:cs typeface="Arial" panose="020B0604020202020204" pitchFamily="34" charset="0"/>
              </a:rPr>
              <a:t>European guidelines do not recommend </a:t>
            </a:r>
            <a:r>
              <a:rPr lang="en-US" dirty="0">
                <a:solidFill>
                  <a:schemeClr val="accent5">
                    <a:lumMod val="50000"/>
                  </a:schemeClr>
                </a:solidFill>
                <a:latin typeface="Arial" panose="020B0604020202020204" pitchFamily="34" charset="0"/>
                <a:cs typeface="Arial" panose="020B0604020202020204" pitchFamily="34" charset="0"/>
              </a:rPr>
              <a:t>anticoagulation</a:t>
            </a:r>
            <a:r>
              <a:rPr lang="en-US" dirty="0">
                <a:latin typeface="Arial" panose="020B0604020202020204" pitchFamily="34" charset="0"/>
                <a:cs typeface="Arial" panose="020B0604020202020204" pitchFamily="34" charset="0"/>
              </a:rPr>
              <a:t> in PoPH because of increased bleeding risk and unproven survival benefits.
 studies have suggested that as </a:t>
            </a:r>
            <a:r>
              <a:rPr lang="en-US" dirty="0">
                <a:solidFill>
                  <a:schemeClr val="accent5">
                    <a:lumMod val="50000"/>
                  </a:schemeClr>
                </a:solidFill>
                <a:latin typeface="Arial" panose="020B0604020202020204" pitchFamily="34" charset="0"/>
                <a:cs typeface="Arial" panose="020B0604020202020204" pitchFamily="34" charset="0"/>
              </a:rPr>
              <a:t>beta-blockers</a:t>
            </a:r>
            <a:r>
              <a:rPr lang="en-US" dirty="0">
                <a:latin typeface="Arial" panose="020B0604020202020204" pitchFamily="34" charset="0"/>
                <a:cs typeface="Arial" panose="020B0604020202020204" pitchFamily="34" charset="0"/>
              </a:rPr>
              <a:t> worsen pulmonary hemodynamics and cardiopulmonary reserve in patients with PoPH they should not be used to lower portal pressure.</a:t>
            </a:r>
          </a:p>
          <a:p>
            <a:pPr>
              <a:lnSpc>
                <a:spcPct val="150000"/>
              </a:lnSpc>
            </a:pPr>
            <a:r>
              <a:rPr lang="en-US" dirty="0">
                <a:latin typeface="Arial" panose="020B0604020202020204" pitchFamily="34" charset="0"/>
                <a:cs typeface="Arial" panose="020B0604020202020204" pitchFamily="34" charset="0"/>
              </a:rPr>
              <a:t>Unlike HPS, which often improves after LT, the postoperative prognosis of PoPH is highly unpredictalble and varies with the severity of the disease. </a:t>
            </a:r>
          </a:p>
        </p:txBody>
      </p:sp>
    </p:spTree>
    <p:extLst>
      <p:ext uri="{BB962C8B-B14F-4D97-AF65-F5344CB8AC3E}">
        <p14:creationId xmlns:p14="http://schemas.microsoft.com/office/powerpoint/2010/main" val="3354710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82AB5D5-6C05-C0E1-1E19-B07B77AA53FB}"/>
              </a:ext>
            </a:extLst>
          </p:cNvPr>
          <p:cNvSpPr>
            <a:spLocks noGrp="1"/>
          </p:cNvSpPr>
          <p:nvPr>
            <p:ph sz="quarter" idx="1"/>
          </p:nvPr>
        </p:nvSpPr>
        <p:spPr>
          <a:xfrm>
            <a:off x="658907" y="135968"/>
            <a:ext cx="10515600" cy="6586071"/>
          </a:xfrm>
        </p:spPr>
        <p:txBody>
          <a:bodyPr anchor="t">
            <a:normAutofit/>
          </a:bodyPr>
          <a:lstStyle/>
          <a:p>
            <a:pPr marL="0" indent="0">
              <a:lnSpc>
                <a:spcPct val="150000"/>
              </a:lnSpc>
              <a:buNone/>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 The European guidelines recommend that </a:t>
            </a:r>
            <a:r>
              <a:rPr lang="en-US" b="1" dirty="0">
                <a:solidFill>
                  <a:schemeClr val="accent5">
                    <a:lumMod val="50000"/>
                  </a:schemeClr>
                </a:solidFill>
                <a:latin typeface="Arial" panose="020B0604020202020204" pitchFamily="34" charset="0"/>
                <a:cs typeface="Arial" panose="020B0604020202020204" pitchFamily="34" charset="0"/>
              </a:rPr>
              <a:t>LT</a:t>
            </a:r>
            <a:r>
              <a:rPr lang="en-US" dirty="0">
                <a:latin typeface="Arial" panose="020B0604020202020204" pitchFamily="34" charset="0"/>
                <a:cs typeface="Arial" panose="020B0604020202020204" pitchFamily="34" charset="0"/>
              </a:rPr>
              <a:t> to be considered in PoPH patients as long as the PVR is normal or near normal with pulmonary vasodilators.</a:t>
            </a:r>
          </a:p>
          <a:p>
            <a:pPr>
              <a:lnSpc>
                <a:spcPct val="150000"/>
              </a:lnSpc>
            </a:pPr>
            <a:r>
              <a:rPr lang="en-US" dirty="0">
                <a:latin typeface="Arial" panose="020B0604020202020204" pitchFamily="34" charset="0"/>
                <a:cs typeface="Arial" panose="020B0604020202020204" pitchFamily="34" charset="0"/>
              </a:rPr>
              <a:t>Finally, PoPH patients should be referred to centers with expertise in managing both conditions. </a:t>
            </a:r>
          </a:p>
          <a:p>
            <a:pPr>
              <a:lnSpc>
                <a:spcPct val="150000"/>
              </a:lnSpc>
            </a:pPr>
            <a:r>
              <a:rPr lang="en-US" dirty="0">
                <a:latin typeface="Arial" panose="020B0604020202020204" pitchFamily="34" charset="0"/>
                <a:cs typeface="Arial" panose="020B0604020202020204" pitchFamily="34" charset="0"/>
              </a:rPr>
              <a:t>The 5-year survival of PoPH patients who eventually underwent LT was 81%.</a:t>
            </a:r>
          </a:p>
        </p:txBody>
      </p:sp>
    </p:spTree>
    <p:extLst>
      <p:ext uri="{BB962C8B-B14F-4D97-AF65-F5344CB8AC3E}">
        <p14:creationId xmlns:p14="http://schemas.microsoft.com/office/powerpoint/2010/main" val="1545458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xmlns="" id="{6200929D-2F9A-6B03-22EE-F8D51E4098E2}"/>
              </a:ext>
            </a:extLst>
          </p:cNvPr>
          <p:cNvGraphicFramePr>
            <a:graphicFrameLocks noGrp="1"/>
          </p:cNvGraphicFramePr>
          <p:nvPr>
            <p:ph idx="1"/>
            <p:extLst>
              <p:ext uri="{D42A27DB-BD31-4B8C-83A1-F6EECF244321}">
                <p14:modId xmlns:p14="http://schemas.microsoft.com/office/powerpoint/2010/main" val="1814825797"/>
              </p:ext>
            </p:extLst>
          </p:nvPr>
        </p:nvGraphicFramePr>
        <p:xfrm>
          <a:off x="221131" y="990601"/>
          <a:ext cx="11749740" cy="5583518"/>
        </p:xfrm>
        <a:graphic>
          <a:graphicData uri="http://schemas.openxmlformats.org/drawingml/2006/table">
            <a:tbl>
              <a:tblPr firstRow="1" bandRow="1">
                <a:tableStyleId>{16D9F66E-5EB9-4882-86FB-DCBF35E3C3E4}</a:tableStyleId>
              </a:tblPr>
              <a:tblGrid>
                <a:gridCol w="11749740">
                  <a:extLst>
                    <a:ext uri="{9D8B030D-6E8A-4147-A177-3AD203B41FA5}">
                      <a16:colId xmlns:a16="http://schemas.microsoft.com/office/drawing/2014/main" xmlns="" val="1126309769"/>
                    </a:ext>
                  </a:extLst>
                </a:gridCol>
              </a:tblGrid>
              <a:tr h="2050944">
                <a:tc>
                  <a:txBody>
                    <a:bodyPr/>
                    <a:lstStyle/>
                    <a:p>
                      <a:pPr>
                        <a:lnSpc>
                          <a:spcPct val="150000"/>
                        </a:lnSpc>
                      </a:pPr>
                      <a:r>
                        <a:rPr lang="en-US" sz="2000" b="1" dirty="0">
                          <a:latin typeface="Arial" panose="020B0604020202020204" pitchFamily="34" charset="0"/>
                          <a:cs typeface="Arial" panose="020B0604020202020204" pitchFamily="34" charset="0"/>
                        </a:rPr>
                        <a:t>Patients with confirmed diagnosis of portopulmonary hypertension should be evaluated for drugs with shown benefit  in treatment of pulmonary artery hypertension. Type of agent should be chosen on an individual basis after considering adverse drug effects.</a:t>
                      </a:r>
                    </a:p>
                  </a:txBody>
                  <a:tcPr/>
                </a:tc>
                <a:extLst>
                  <a:ext uri="{0D108BD9-81ED-4DB2-BD59-A6C34878D82A}">
                    <a16:rowId xmlns:a16="http://schemas.microsoft.com/office/drawing/2014/main" xmlns="" val="3857760680"/>
                  </a:ext>
                </a:extLst>
              </a:tr>
              <a:tr h="1766287">
                <a:tc>
                  <a:txBody>
                    <a:bodyPr/>
                    <a:lstStyle/>
                    <a:p>
                      <a:pPr>
                        <a:lnSpc>
                          <a:spcPct val="150000"/>
                        </a:lnSpc>
                      </a:pPr>
                      <a:r>
                        <a:rPr lang="en-US" sz="2000" b="1" dirty="0">
                          <a:latin typeface="Arial" panose="020B0604020202020204" pitchFamily="34" charset="0"/>
                          <a:cs typeface="Arial" panose="020B0604020202020204" pitchFamily="34" charset="0"/>
                        </a:rPr>
                        <a:t>Treatment goal should be keeping PVR normal or near normal and mPAP&lt;35mmHg.</a:t>
                      </a:r>
                    </a:p>
                  </a:txBody>
                  <a:tcPr/>
                </a:tc>
                <a:extLst>
                  <a:ext uri="{0D108BD9-81ED-4DB2-BD59-A6C34878D82A}">
                    <a16:rowId xmlns:a16="http://schemas.microsoft.com/office/drawing/2014/main" xmlns="" val="3592602981"/>
                  </a:ext>
                </a:extLst>
              </a:tr>
              <a:tr h="1766287">
                <a:tc>
                  <a:txBody>
                    <a:bodyPr/>
                    <a:lstStyle/>
                    <a:p>
                      <a:pPr>
                        <a:lnSpc>
                          <a:spcPct val="150000"/>
                        </a:lnSpc>
                      </a:pPr>
                      <a:r>
                        <a:rPr lang="en-US" sz="2000" b="1" dirty="0">
                          <a:latin typeface="Arial" panose="020B0604020202020204" pitchFamily="34" charset="0"/>
                          <a:cs typeface="Arial" panose="020B0604020202020204" pitchFamily="34" charset="0"/>
                        </a:rPr>
                        <a:t>All patients with portopulmonary hypertension should be monitored closely and periodically evaluated for liver transplantation.</a:t>
                      </a:r>
                    </a:p>
                  </a:txBody>
                  <a:tcPr/>
                </a:tc>
                <a:extLst>
                  <a:ext uri="{0D108BD9-81ED-4DB2-BD59-A6C34878D82A}">
                    <a16:rowId xmlns:a16="http://schemas.microsoft.com/office/drawing/2014/main" xmlns="" val="1279617931"/>
                  </a:ext>
                </a:extLst>
              </a:tr>
            </a:tbl>
          </a:graphicData>
        </a:graphic>
      </p:graphicFrame>
      <p:sp>
        <p:nvSpPr>
          <p:cNvPr id="11" name="TextBox 10">
            <a:extLst>
              <a:ext uri="{FF2B5EF4-FFF2-40B4-BE49-F238E27FC236}">
                <a16:creationId xmlns:a16="http://schemas.microsoft.com/office/drawing/2014/main" xmlns="" id="{57660CA7-BE73-4873-DEFF-90D1EF1794CF}"/>
              </a:ext>
            </a:extLst>
          </p:cNvPr>
          <p:cNvSpPr txBox="1"/>
          <p:nvPr/>
        </p:nvSpPr>
        <p:spPr>
          <a:xfrm>
            <a:off x="152401" y="182746"/>
            <a:ext cx="9144000" cy="584775"/>
          </a:xfrm>
          <a:prstGeom prst="rect">
            <a:avLst/>
          </a:prstGeom>
          <a:noFill/>
        </p:spPr>
        <p:txBody>
          <a:bodyPr wrap="square" rtlCol="0">
            <a:spAutoFit/>
          </a:bodyPr>
          <a:lstStyle/>
          <a:p>
            <a:pPr algn="l"/>
            <a:r>
              <a:rPr lang="en-US" sz="3200" b="1" dirty="0">
                <a:solidFill>
                  <a:srgbClr val="C00000"/>
                </a:solidFill>
                <a:latin typeface="Arial" panose="020B0604020202020204" pitchFamily="34" charset="0"/>
                <a:cs typeface="Arial" panose="020B0604020202020204" pitchFamily="34" charset="0"/>
              </a:rPr>
              <a:t>Portopulmonary hypertension management </a:t>
            </a:r>
          </a:p>
        </p:txBody>
      </p:sp>
    </p:spTree>
    <p:extLst>
      <p:ext uri="{BB962C8B-B14F-4D97-AF65-F5344CB8AC3E}">
        <p14:creationId xmlns:p14="http://schemas.microsoft.com/office/powerpoint/2010/main" val="21940765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3B4C4B-2D27-DAEA-C263-6D348DE33A68}"/>
              </a:ext>
            </a:extLst>
          </p:cNvPr>
          <p:cNvSpPr>
            <a:spLocks noGrp="1"/>
          </p:cNvSpPr>
          <p:nvPr>
            <p:ph type="title"/>
          </p:nvPr>
        </p:nvSpPr>
        <p:spPr>
          <a:xfrm>
            <a:off x="152400" y="228602"/>
            <a:ext cx="6477000" cy="1325563"/>
          </a:xfrm>
        </p:spPr>
        <p:txBody>
          <a:bodyPr>
            <a:normAutofit/>
          </a:bodyPr>
          <a:lstStyle/>
          <a:p>
            <a:r>
              <a:rPr lang="en-US" sz="4000" b="1" dirty="0">
                <a:solidFill>
                  <a:srgbClr val="7030A0"/>
                </a:solidFill>
                <a:latin typeface="Arial" panose="020B0604020202020204" pitchFamily="34" charset="0"/>
                <a:cs typeface="Arial" panose="020B0604020202020204" pitchFamily="34" charset="0"/>
              </a:rPr>
              <a:t>AF and Liver Disease</a:t>
            </a:r>
          </a:p>
        </p:txBody>
      </p:sp>
      <p:sp>
        <p:nvSpPr>
          <p:cNvPr id="3" name="Content Placeholder 2">
            <a:extLst>
              <a:ext uri="{FF2B5EF4-FFF2-40B4-BE49-F238E27FC236}">
                <a16:creationId xmlns:a16="http://schemas.microsoft.com/office/drawing/2014/main" xmlns="" id="{7E7C5894-7098-7C15-9115-C86A1C262593}"/>
              </a:ext>
            </a:extLst>
          </p:cNvPr>
          <p:cNvSpPr>
            <a:spLocks noGrp="1"/>
          </p:cNvSpPr>
          <p:nvPr>
            <p:ph sz="quarter" idx="1"/>
          </p:nvPr>
        </p:nvSpPr>
        <p:spPr>
          <a:xfrm>
            <a:off x="478121" y="1600201"/>
            <a:ext cx="11223811" cy="4576763"/>
          </a:xfrm>
        </p:spPr>
        <p:txBody>
          <a:bodyPr>
            <a:normAutofit fontScale="92500"/>
          </a:bodyPr>
          <a:lstStyle/>
          <a:p>
            <a:pPr>
              <a:lnSpc>
                <a:spcPct val="150000"/>
              </a:lnSpc>
            </a:pPr>
            <a:r>
              <a:rPr lang="en-US" dirty="0">
                <a:latin typeface="Arial" panose="020B0604020202020204" pitchFamily="34" charset="0"/>
                <a:cs typeface="Arial" panose="020B0604020202020204" pitchFamily="34" charset="0"/>
              </a:rPr>
              <a:t> is the most common arrhythmia and the primary cause of cardioembolic events.</a:t>
            </a:r>
          </a:p>
          <a:p>
            <a:pPr>
              <a:lnSpc>
                <a:spcPct val="150000"/>
              </a:lnSpc>
            </a:pPr>
            <a:r>
              <a:rPr lang="en-US" dirty="0">
                <a:latin typeface="Arial" panose="020B0604020202020204" pitchFamily="34" charset="0"/>
                <a:cs typeface="Arial" panose="020B0604020202020204" pitchFamily="34" charset="0"/>
              </a:rPr>
              <a:t>Chronic liver disease is associated with an increased risk of new-onset AF.</a:t>
            </a:r>
          </a:p>
          <a:p>
            <a:pPr>
              <a:lnSpc>
                <a:spcPct val="150000"/>
              </a:lnSpc>
            </a:pPr>
            <a:r>
              <a:rPr lang="en-US" dirty="0">
                <a:latin typeface="Arial" panose="020B0604020202020204" pitchFamily="34" charset="0"/>
                <a:cs typeface="Arial" panose="020B0604020202020204" pitchFamily="34" charset="0"/>
              </a:rPr>
              <a:t>Patients with AF with liver disease have significantly higher rates of stroke, major bleeding, and all cause death than patients with AF without liver disease.</a:t>
            </a:r>
          </a:p>
          <a:p>
            <a:pPr>
              <a:lnSpc>
                <a:spcPct val="150000"/>
              </a:lnSpc>
            </a:pPr>
            <a:r>
              <a:rPr lang="en-US" dirty="0">
                <a:latin typeface="Arial" panose="020B0604020202020204" pitchFamily="34" charset="0"/>
                <a:cs typeface="Arial" panose="020B0604020202020204" pitchFamily="34" charset="0"/>
              </a:rPr>
              <a:t>A significant contributor to the differences in rate may be undertreatment of patients with AF and liver disease because of fear of bleeding.</a:t>
            </a:r>
          </a:p>
        </p:txBody>
      </p:sp>
    </p:spTree>
    <p:extLst>
      <p:ext uri="{BB962C8B-B14F-4D97-AF65-F5344CB8AC3E}">
        <p14:creationId xmlns:p14="http://schemas.microsoft.com/office/powerpoint/2010/main" val="7508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B99F6B8B-B4EA-13D7-FA98-1A6552ED017E}"/>
              </a:ext>
            </a:extLst>
          </p:cNvPr>
          <p:cNvGraphicFramePr>
            <a:graphicFrameLocks noGrp="1"/>
          </p:cNvGraphicFramePr>
          <p:nvPr>
            <p:ph idx="1"/>
            <p:extLst>
              <p:ext uri="{D42A27DB-BD31-4B8C-83A1-F6EECF244321}">
                <p14:modId xmlns:p14="http://schemas.microsoft.com/office/powerpoint/2010/main" val="2936535971"/>
              </p:ext>
            </p:extLst>
          </p:nvPr>
        </p:nvGraphicFramePr>
        <p:xfrm>
          <a:off x="355600" y="1410447"/>
          <a:ext cx="11480800" cy="4480635"/>
        </p:xfrm>
        <a:graphic>
          <a:graphicData uri="http://schemas.openxmlformats.org/drawingml/2006/table">
            <a:tbl>
              <a:tblPr firstRow="1" bandRow="1">
                <a:tableStyleId>{5C22544A-7EE6-4342-B048-85BDC9FD1C3A}</a:tableStyleId>
              </a:tblPr>
              <a:tblGrid>
                <a:gridCol w="11480800">
                  <a:extLst>
                    <a:ext uri="{9D8B030D-6E8A-4147-A177-3AD203B41FA5}">
                      <a16:colId xmlns:a16="http://schemas.microsoft.com/office/drawing/2014/main" xmlns="" val="2400426369"/>
                    </a:ext>
                  </a:extLst>
                </a:gridCol>
              </a:tblGrid>
              <a:tr h="1390377">
                <a:tc>
                  <a:txBody>
                    <a:bodyPr/>
                    <a:lstStyle/>
                    <a:p>
                      <a:pPr>
                        <a:lnSpc>
                          <a:spcPct val="150000"/>
                        </a:lnSpc>
                      </a:pPr>
                      <a:r>
                        <a:rPr lang="en-US" sz="2000" b="1" dirty="0">
                          <a:latin typeface="Arial" panose="020B0604020202020204" pitchFamily="34" charset="0"/>
                          <a:cs typeface="Arial" panose="020B0604020202020204" pitchFamily="34" charset="0"/>
                        </a:rPr>
                        <a:t>NOACs are preferred over the Vitamin K antagonists for prevention of thromboembolism in patients with liver disease and non-valvular atrial fibrillation.</a:t>
                      </a:r>
                    </a:p>
                  </a:txBody>
                  <a:tcPr/>
                </a:tc>
                <a:extLst>
                  <a:ext uri="{0D108BD9-81ED-4DB2-BD59-A6C34878D82A}">
                    <a16:rowId xmlns:a16="http://schemas.microsoft.com/office/drawing/2014/main" xmlns="" val="4154352026"/>
                  </a:ext>
                </a:extLst>
              </a:tr>
              <a:tr h="932976">
                <a:tc>
                  <a:txBody>
                    <a:bodyPr/>
                    <a:lstStyle/>
                    <a:p>
                      <a:pPr>
                        <a:lnSpc>
                          <a:spcPct val="150000"/>
                        </a:lnSpc>
                      </a:pPr>
                      <a:r>
                        <a:rPr lang="en-US" sz="2000" b="1" dirty="0">
                          <a:latin typeface="Arial" panose="020B0604020202020204" pitchFamily="34" charset="0"/>
                          <a:cs typeface="Arial" panose="020B0604020202020204" pitchFamily="34" charset="0"/>
                        </a:rPr>
                        <a:t>NOACs are not recommended in Child-Pugh class C and should be used with caution in Child-Pugh class B.</a:t>
                      </a:r>
                    </a:p>
                  </a:txBody>
                  <a:tcPr/>
                </a:tc>
                <a:extLst>
                  <a:ext uri="{0D108BD9-81ED-4DB2-BD59-A6C34878D82A}">
                    <a16:rowId xmlns:a16="http://schemas.microsoft.com/office/drawing/2014/main" xmlns="" val="2028237535"/>
                  </a:ext>
                </a:extLst>
              </a:tr>
              <a:tr h="2140869">
                <a:tc>
                  <a:txBody>
                    <a:bodyPr/>
                    <a:lstStyle/>
                    <a:p>
                      <a:pPr>
                        <a:lnSpc>
                          <a:spcPct val="150000"/>
                        </a:lnSpc>
                      </a:pPr>
                      <a:r>
                        <a:rPr lang="en-US" sz="2000" b="1" dirty="0">
                          <a:latin typeface="Arial" panose="020B0604020202020204" pitchFamily="34" charset="0"/>
                          <a:cs typeface="Arial" panose="020B0604020202020204" pitchFamily="34" charset="0"/>
                        </a:rPr>
                        <a:t>Periodical assessment of the patient’s severity of liver disease and thromboembolic risk including a shared decision </a:t>
                      </a:r>
                      <a:r>
                        <a:rPr lang="en-US" sz="2000" b="1" baseline="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making </a:t>
                      </a:r>
                      <a:r>
                        <a:rPr lang="en-US" sz="2000" b="1" dirty="0">
                          <a:latin typeface="Arial" panose="020B0604020202020204" pitchFamily="34" charset="0"/>
                          <a:cs typeface="Arial" panose="020B0604020202020204" pitchFamily="34" charset="0"/>
                        </a:rPr>
                        <a:t>with the patient when discussing risks and benefits of anticoagulation.</a:t>
                      </a:r>
                    </a:p>
                  </a:txBody>
                  <a:tcPr/>
                </a:tc>
                <a:extLst>
                  <a:ext uri="{0D108BD9-81ED-4DB2-BD59-A6C34878D82A}">
                    <a16:rowId xmlns:a16="http://schemas.microsoft.com/office/drawing/2014/main" xmlns="" val="3462721237"/>
                  </a:ext>
                </a:extLst>
              </a:tr>
            </a:tbl>
          </a:graphicData>
        </a:graphic>
      </p:graphicFrame>
      <p:sp>
        <p:nvSpPr>
          <p:cNvPr id="6" name="TextBox 5">
            <a:extLst>
              <a:ext uri="{FF2B5EF4-FFF2-40B4-BE49-F238E27FC236}">
                <a16:creationId xmlns:a16="http://schemas.microsoft.com/office/drawing/2014/main" xmlns="" id="{E6D7AB2B-91F8-78D2-7420-FBB2F49F905E}"/>
              </a:ext>
            </a:extLst>
          </p:cNvPr>
          <p:cNvSpPr txBox="1"/>
          <p:nvPr/>
        </p:nvSpPr>
        <p:spPr>
          <a:xfrm>
            <a:off x="685824" y="695496"/>
            <a:ext cx="10570881" cy="584775"/>
          </a:xfrm>
          <a:prstGeom prst="rect">
            <a:avLst/>
          </a:prstGeom>
          <a:noFill/>
        </p:spPr>
        <p:txBody>
          <a:bodyPr wrap="square" rtlCol="0">
            <a:spAutoFit/>
          </a:bodyPr>
          <a:lstStyle/>
          <a:p>
            <a:pPr algn="l"/>
            <a:r>
              <a:rPr lang="en-US" sz="3200" b="1" dirty="0">
                <a:solidFill>
                  <a:srgbClr val="C00000"/>
                </a:solidFill>
                <a:latin typeface="Arial" panose="020B0604020202020204" pitchFamily="34" charset="0"/>
                <a:cs typeface="Arial" panose="020B0604020202020204" pitchFamily="34" charset="0"/>
              </a:rPr>
              <a:t>Atrial fibrillation and liver disease management  </a:t>
            </a:r>
          </a:p>
        </p:txBody>
      </p:sp>
    </p:spTree>
    <p:extLst>
      <p:ext uri="{BB962C8B-B14F-4D97-AF65-F5344CB8AC3E}">
        <p14:creationId xmlns:p14="http://schemas.microsoft.com/office/powerpoint/2010/main" val="1722507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F91705EB-70DC-9480-725A-5E6B89793B27}"/>
              </a:ext>
            </a:extLst>
          </p:cNvPr>
          <p:cNvGraphicFramePr>
            <a:graphicFrameLocks noGrp="1"/>
          </p:cNvGraphicFramePr>
          <p:nvPr>
            <p:ph idx="1"/>
            <p:extLst>
              <p:ext uri="{D42A27DB-BD31-4B8C-83A1-F6EECF244321}">
                <p14:modId xmlns:p14="http://schemas.microsoft.com/office/powerpoint/2010/main" val="2029135617"/>
              </p:ext>
            </p:extLst>
          </p:nvPr>
        </p:nvGraphicFramePr>
        <p:xfrm>
          <a:off x="663411" y="1447808"/>
          <a:ext cx="10984753" cy="5106931"/>
        </p:xfrm>
        <a:graphic>
          <a:graphicData uri="http://schemas.openxmlformats.org/drawingml/2006/table">
            <a:tbl>
              <a:tblPr firstRow="1" bandRow="1">
                <a:tableStyleId>{5C22544A-7EE6-4342-B048-85BDC9FD1C3A}</a:tableStyleId>
              </a:tblPr>
              <a:tblGrid>
                <a:gridCol w="10984753">
                  <a:extLst>
                    <a:ext uri="{9D8B030D-6E8A-4147-A177-3AD203B41FA5}">
                      <a16:colId xmlns:a16="http://schemas.microsoft.com/office/drawing/2014/main" xmlns="" val="3541412073"/>
                    </a:ext>
                  </a:extLst>
                </a:gridCol>
              </a:tblGrid>
              <a:tr h="1734571">
                <a:tc>
                  <a:txBody>
                    <a:bodyPr/>
                    <a:lstStyle/>
                    <a:p>
                      <a:pPr>
                        <a:lnSpc>
                          <a:spcPct val="150000"/>
                        </a:lnSpc>
                      </a:pPr>
                      <a:r>
                        <a:rPr lang="en-US" sz="2000" b="1" dirty="0">
                          <a:latin typeface="Arial" panose="020B0604020202020204" pitchFamily="34" charset="0"/>
                          <a:cs typeface="Arial" panose="020B0604020202020204" pitchFamily="34" charset="0"/>
                        </a:rPr>
                        <a:t>Patients with MAFLD should be followed closely and periodically evaluated for modifiable cardiovascular risk factors  such as obesity, diabetes, dyslipidemia, and hypertension.</a:t>
                      </a:r>
                    </a:p>
                  </a:txBody>
                  <a:tcPr/>
                </a:tc>
                <a:extLst>
                  <a:ext uri="{0D108BD9-81ED-4DB2-BD59-A6C34878D82A}">
                    <a16:rowId xmlns:a16="http://schemas.microsoft.com/office/drawing/2014/main" xmlns="" val="3998440208"/>
                  </a:ext>
                </a:extLst>
              </a:tr>
              <a:tr h="1686180">
                <a:tc>
                  <a:txBody>
                    <a:bodyPr/>
                    <a:lstStyle/>
                    <a:p>
                      <a:pPr>
                        <a:lnSpc>
                          <a:spcPct val="150000"/>
                        </a:lnSpc>
                      </a:pPr>
                      <a:r>
                        <a:rPr lang="en-US" sz="2000" b="1" dirty="0">
                          <a:latin typeface="Arial" panose="020B0604020202020204" pitchFamily="34" charset="0"/>
                          <a:cs typeface="Arial" panose="020B0604020202020204" pitchFamily="34" charset="0"/>
                        </a:rPr>
                        <a:t>When indicated, statins should be given at their conventional doses in patients with compensated cirrhosis.</a:t>
                      </a:r>
                    </a:p>
                  </a:txBody>
                  <a:tcPr/>
                </a:tc>
                <a:extLst>
                  <a:ext uri="{0D108BD9-81ED-4DB2-BD59-A6C34878D82A}">
                    <a16:rowId xmlns:a16="http://schemas.microsoft.com/office/drawing/2014/main" xmlns="" val="2831888867"/>
                  </a:ext>
                </a:extLst>
              </a:tr>
              <a:tr h="1686180">
                <a:tc>
                  <a:txBody>
                    <a:bodyPr/>
                    <a:lstStyle/>
                    <a:p>
                      <a:pPr>
                        <a:lnSpc>
                          <a:spcPct val="150000"/>
                        </a:lnSpc>
                      </a:pPr>
                      <a:r>
                        <a:rPr lang="en-US" sz="2000" b="1" dirty="0">
                          <a:latin typeface="Arial" panose="020B0604020202020204" pitchFamily="34" charset="0"/>
                          <a:cs typeface="Arial" panose="020B0604020202020204" pitchFamily="34" charset="0"/>
                        </a:rPr>
                        <a:t>Statins should be avoided in patients with acute liver injury (including cardiogenic liver injury) and decompensated  cirrhosis or Child-Pugh class C.</a:t>
                      </a:r>
                    </a:p>
                  </a:txBody>
                  <a:tcPr/>
                </a:tc>
                <a:extLst>
                  <a:ext uri="{0D108BD9-81ED-4DB2-BD59-A6C34878D82A}">
                    <a16:rowId xmlns:a16="http://schemas.microsoft.com/office/drawing/2014/main" xmlns="" val="1989330728"/>
                  </a:ext>
                </a:extLst>
              </a:tr>
            </a:tbl>
          </a:graphicData>
        </a:graphic>
      </p:graphicFrame>
      <p:sp>
        <p:nvSpPr>
          <p:cNvPr id="6" name="TextBox 5">
            <a:extLst>
              <a:ext uri="{FF2B5EF4-FFF2-40B4-BE49-F238E27FC236}">
                <a16:creationId xmlns:a16="http://schemas.microsoft.com/office/drawing/2014/main" xmlns="" id="{DEAF531D-C341-F97F-02FD-B6DE63B94865}"/>
              </a:ext>
            </a:extLst>
          </p:cNvPr>
          <p:cNvSpPr txBox="1"/>
          <p:nvPr/>
        </p:nvSpPr>
        <p:spPr>
          <a:xfrm>
            <a:off x="543883" y="112223"/>
            <a:ext cx="11104281" cy="1077218"/>
          </a:xfrm>
          <a:prstGeom prst="rect">
            <a:avLst/>
          </a:prstGeom>
          <a:noFill/>
        </p:spPr>
        <p:txBody>
          <a:bodyPr wrap="square" rtlCol="0">
            <a:spAutoFit/>
          </a:bodyPr>
          <a:lstStyle/>
          <a:p>
            <a:pPr algn="ctr"/>
            <a:r>
              <a:rPr lang="en-US" sz="3200" b="1" dirty="0">
                <a:solidFill>
                  <a:srgbClr val="C00000"/>
                </a:solidFill>
                <a:latin typeface="Arial" panose="020B0604020202020204" pitchFamily="34" charset="0"/>
                <a:cs typeface="Arial" panose="020B0604020202020204" pitchFamily="34" charset="0"/>
              </a:rPr>
              <a:t>Cardiovascular risk and metabolic dysfunction-associated fatty liver disease</a:t>
            </a:r>
          </a:p>
        </p:txBody>
      </p:sp>
    </p:spTree>
    <p:extLst>
      <p:ext uri="{BB962C8B-B14F-4D97-AF65-F5344CB8AC3E}">
        <p14:creationId xmlns:p14="http://schemas.microsoft.com/office/powerpoint/2010/main" val="7323175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919048C9-8EF4-5B5A-98D9-4632101303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965" y="167341"/>
            <a:ext cx="11618259" cy="6526306"/>
          </a:xfrm>
        </p:spPr>
      </p:pic>
    </p:spTree>
    <p:extLst>
      <p:ext uri="{BB962C8B-B14F-4D97-AF65-F5344CB8AC3E}">
        <p14:creationId xmlns:p14="http://schemas.microsoft.com/office/powerpoint/2010/main" val="3805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E730E6F-EF4D-9ACA-8360-26B28017A15E}"/>
              </a:ext>
            </a:extLst>
          </p:cNvPr>
          <p:cNvSpPr>
            <a:spLocks noGrp="1"/>
          </p:cNvSpPr>
          <p:nvPr>
            <p:ph sz="quarter" idx="1"/>
          </p:nvPr>
        </p:nvSpPr>
        <p:spPr>
          <a:xfrm>
            <a:off x="457200" y="685800"/>
            <a:ext cx="11125200" cy="5791200"/>
          </a:xfrm>
        </p:spPr>
        <p:txBody>
          <a:bodyPr>
            <a:normAutofit fontScale="92500"/>
          </a:bodyPr>
          <a:lstStyle/>
          <a:p>
            <a:pPr>
              <a:lnSpc>
                <a:spcPct val="150000"/>
              </a:lnSpc>
            </a:pPr>
            <a:r>
              <a:rPr lang="en-US" dirty="0">
                <a:latin typeface="Arial" panose="020B0604020202020204" pitchFamily="34" charset="0"/>
                <a:cs typeface="Arial" panose="020B0604020202020204" pitchFamily="34" charset="0"/>
              </a:rPr>
              <a:t> Abnormal neuro-humoral regulation further alters reno-vascular autoregulation, aggravating renal vasoconstriction and worsening renal function.</a:t>
            </a:r>
          </a:p>
          <a:p>
            <a:pPr>
              <a:lnSpc>
                <a:spcPct val="150000"/>
              </a:lnSpc>
            </a:pPr>
            <a:r>
              <a:rPr lang="en-US" dirty="0">
                <a:latin typeface="Arial" panose="020B0604020202020204" pitchFamily="34" charset="0"/>
                <a:cs typeface="Arial" panose="020B0604020202020204" pitchFamily="34" charset="0"/>
              </a:rPr>
              <a:t>These changes </a:t>
            </a:r>
            <a:r>
              <a:rPr lang="en-US" b="1" i="1" dirty="0">
                <a:solidFill>
                  <a:srgbClr val="7030A0"/>
                </a:solidFill>
                <a:latin typeface="Arial" panose="020B0604020202020204" pitchFamily="34" charset="0"/>
                <a:cs typeface="Arial" panose="020B0604020202020204" pitchFamily="34" charset="0"/>
              </a:rPr>
              <a:t>activate compensatory mechanisms </a:t>
            </a:r>
            <a:r>
              <a:rPr lang="en-US" dirty="0">
                <a:latin typeface="Arial" panose="020B0604020202020204" pitchFamily="34" charset="0"/>
                <a:cs typeface="Arial" panose="020B0604020202020204" pitchFamily="34" charset="0"/>
              </a:rPr>
              <a:t>of the cardiovascular system such as increased in :</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 heart rate</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 cardiac output</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plasma volume</a:t>
            </a:r>
          </a:p>
          <a:p>
            <a:pPr marL="0" indent="0">
              <a:lnSpc>
                <a:spcPct val="150000"/>
              </a:lnSpc>
              <a:buNone/>
            </a:pPr>
            <a:r>
              <a:rPr lang="en-US" dirty="0">
                <a:latin typeface="Arial" panose="020B0604020202020204" pitchFamily="34" charset="0"/>
                <a:cs typeface="Arial" panose="020B0604020202020204" pitchFamily="34" charset="0"/>
              </a:rPr>
              <a:t>to maintain adequate organ perfusion leading to hyperdynamic syndrome (HDS).</a:t>
            </a:r>
          </a:p>
        </p:txBody>
      </p:sp>
    </p:spTree>
    <p:extLst>
      <p:ext uri="{BB962C8B-B14F-4D97-AF65-F5344CB8AC3E}">
        <p14:creationId xmlns:p14="http://schemas.microsoft.com/office/powerpoint/2010/main" val="66638565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60A03A7-1B63-46E8-E784-385071286750}"/>
              </a:ext>
            </a:extLst>
          </p:cNvPr>
          <p:cNvSpPr>
            <a:spLocks noGrp="1"/>
          </p:cNvSpPr>
          <p:nvPr>
            <p:ph sz="quarter" idx="1"/>
          </p:nvPr>
        </p:nvSpPr>
        <p:spPr>
          <a:xfrm>
            <a:off x="457200" y="525929"/>
            <a:ext cx="11353800" cy="5904754"/>
          </a:xfrm>
        </p:spPr>
        <p:txBody>
          <a:bodyPr>
            <a:normAutofit fontScale="92500" lnSpcReduction="10000"/>
          </a:bodyPr>
          <a:lstStyle/>
          <a:p>
            <a:pPr>
              <a:lnSpc>
                <a:spcPct val="120000"/>
              </a:lnSpc>
            </a:pPr>
            <a:r>
              <a:rPr lang="en-US" dirty="0">
                <a:latin typeface="Arial" panose="020B0604020202020204" pitchFamily="34" charset="0"/>
                <a:cs typeface="Arial" panose="020B0604020202020204" pitchFamily="34" charset="0"/>
              </a:rPr>
              <a:t> From that point, the liver disease evolves into a </a:t>
            </a:r>
            <a:r>
              <a:rPr lang="en-US" b="1" i="1" dirty="0">
                <a:solidFill>
                  <a:srgbClr val="7030A0"/>
                </a:solidFill>
                <a:latin typeface="Arial" panose="020B0604020202020204" pitchFamily="34" charset="0"/>
                <a:cs typeface="Arial" panose="020B0604020202020204" pitchFamily="34" charset="0"/>
              </a:rPr>
              <a:t>multiorgan syndrome </a:t>
            </a:r>
            <a:r>
              <a:rPr lang="en-US" dirty="0">
                <a:latin typeface="Arial" panose="020B0604020202020204" pitchFamily="34" charset="0"/>
                <a:cs typeface="Arial" panose="020B0604020202020204" pitchFamily="34" charset="0"/>
              </a:rPr>
              <a:t>affecting the:</a:t>
            </a:r>
          </a:p>
          <a:p>
            <a:pPr marL="514350" indent="-514350">
              <a:lnSpc>
                <a:spcPct val="120000"/>
              </a:lnSpc>
              <a:buFont typeface="+mj-lt"/>
              <a:buAutoNum type="arabicPeriod"/>
            </a:pPr>
            <a:r>
              <a:rPr lang="en-US" dirty="0">
                <a:latin typeface="Arial" panose="020B0604020202020204" pitchFamily="34" charset="0"/>
                <a:cs typeface="Arial" panose="020B0604020202020204" pitchFamily="34" charset="0"/>
              </a:rPr>
              <a:t> heart</a:t>
            </a:r>
          </a:p>
          <a:p>
            <a:pPr marL="514350" indent="-514350">
              <a:lnSpc>
                <a:spcPct val="120000"/>
              </a:lnSpc>
              <a:buFont typeface="+mj-lt"/>
              <a:buAutoNum type="arabicPeriod"/>
            </a:pPr>
            <a:r>
              <a:rPr lang="en-US" dirty="0">
                <a:latin typeface="Arial" panose="020B0604020202020204" pitchFamily="34" charset="0"/>
                <a:cs typeface="Arial" panose="020B0604020202020204" pitchFamily="34" charset="0"/>
              </a:rPr>
              <a:t> lungs</a:t>
            </a:r>
          </a:p>
          <a:p>
            <a:pPr marL="514350" indent="-514350">
              <a:lnSpc>
                <a:spcPct val="120000"/>
              </a:lnSpc>
              <a:buFont typeface="+mj-lt"/>
              <a:buAutoNum type="arabicPeriod"/>
            </a:pPr>
            <a:r>
              <a:rPr lang="en-US" dirty="0">
                <a:latin typeface="Arial" panose="020B0604020202020204" pitchFamily="34" charset="0"/>
                <a:cs typeface="Arial" panose="020B0604020202020204" pitchFamily="34" charset="0"/>
              </a:rPr>
              <a:t>kidneys</a:t>
            </a:r>
          </a:p>
          <a:p>
            <a:pPr marL="514350" indent="-514350">
              <a:lnSpc>
                <a:spcPct val="120000"/>
              </a:lnSpc>
              <a:buFont typeface="+mj-lt"/>
              <a:buAutoNum type="arabicPeriod"/>
            </a:pPr>
            <a:r>
              <a:rPr lang="en-US" dirty="0">
                <a:latin typeface="Arial" panose="020B0604020202020204" pitchFamily="34" charset="0"/>
                <a:cs typeface="Arial" panose="020B0604020202020204" pitchFamily="34" charset="0"/>
              </a:rPr>
              <a:t>brain. </a:t>
            </a:r>
          </a:p>
          <a:p>
            <a:pPr>
              <a:lnSpc>
                <a:spcPct val="120000"/>
              </a:lnSpc>
            </a:pPr>
            <a:r>
              <a:rPr lang="en-US" dirty="0">
                <a:latin typeface="Arial" panose="020B0604020202020204" pitchFamily="34" charset="0"/>
                <a:cs typeface="Arial" panose="020B0604020202020204" pitchFamily="34" charset="0"/>
              </a:rPr>
              <a:t>HDS often becomes clinically evident only after the </a:t>
            </a:r>
            <a:r>
              <a:rPr lang="en-US" b="1" i="1" dirty="0">
                <a:solidFill>
                  <a:srgbClr val="7030A0"/>
                </a:solidFill>
                <a:latin typeface="Arial" panose="020B0604020202020204" pitchFamily="34" charset="0"/>
                <a:cs typeface="Arial" panose="020B0604020202020204" pitchFamily="34" charset="0"/>
              </a:rPr>
              <a:t>triggering event:</a:t>
            </a:r>
          </a:p>
          <a:p>
            <a:pPr marL="514350" indent="-514350">
              <a:lnSpc>
                <a:spcPct val="120000"/>
              </a:lnSpc>
              <a:buFont typeface="+mj-lt"/>
              <a:buAutoNum type="arabicPeriod"/>
            </a:pPr>
            <a:r>
              <a:rPr lang="en-US" dirty="0">
                <a:latin typeface="Arial" panose="020B0604020202020204" pitchFamily="34" charset="0"/>
                <a:cs typeface="Arial" panose="020B0604020202020204" pitchFamily="34" charset="0"/>
              </a:rPr>
              <a:t>bleeding esophageal varices</a:t>
            </a:r>
          </a:p>
          <a:p>
            <a:pPr marL="514350" indent="-514350">
              <a:lnSpc>
                <a:spcPct val="120000"/>
              </a:lnSpc>
              <a:buFont typeface="+mj-lt"/>
              <a:buAutoNum type="arabicPeriod"/>
            </a:pPr>
            <a:r>
              <a:rPr lang="en-US" dirty="0">
                <a:latin typeface="Arial" panose="020B0604020202020204" pitchFamily="34" charset="0"/>
                <a:cs typeface="Arial" panose="020B0604020202020204" pitchFamily="34" charset="0"/>
              </a:rPr>
              <a:t>ascites</a:t>
            </a:r>
          </a:p>
          <a:p>
            <a:pPr marL="514350" indent="-514350">
              <a:lnSpc>
                <a:spcPct val="120000"/>
              </a:lnSpc>
              <a:buFont typeface="+mj-lt"/>
              <a:buAutoNum type="arabicPeriod"/>
            </a:pPr>
            <a:r>
              <a:rPr lang="en-US" dirty="0">
                <a:latin typeface="Arial" panose="020B0604020202020204" pitchFamily="34" charset="0"/>
                <a:cs typeface="Arial" panose="020B0604020202020204" pitchFamily="34" charset="0"/>
              </a:rPr>
              <a:t>hepatic encephalopathy</a:t>
            </a:r>
          </a:p>
          <a:p>
            <a:pPr marL="514350" indent="-514350">
              <a:lnSpc>
                <a:spcPct val="120000"/>
              </a:lnSpc>
              <a:buFont typeface="+mj-lt"/>
              <a:buAutoNum type="arabicPeriod"/>
            </a:pPr>
            <a:r>
              <a:rPr lang="en-US" dirty="0">
                <a:latin typeface="Arial" panose="020B0604020202020204" pitchFamily="34" charset="0"/>
                <a:cs typeface="Arial" panose="020B0604020202020204" pitchFamily="34" charset="0"/>
              </a:rPr>
              <a:t> infection</a:t>
            </a:r>
          </a:p>
          <a:p>
            <a:pPr marL="0" indent="0">
              <a:lnSpc>
                <a:spcPct val="120000"/>
              </a:lnSpc>
              <a:buNone/>
            </a:pPr>
            <a:r>
              <a:rPr lang="en-US" dirty="0">
                <a:latin typeface="Arial" panose="020B0604020202020204" pitchFamily="34" charset="0"/>
                <a:cs typeface="Arial" panose="020B0604020202020204" pitchFamily="34" charset="0"/>
              </a:rPr>
              <a:t> known as</a:t>
            </a:r>
            <a:r>
              <a:rPr lang="en-US" i="1" dirty="0">
                <a:solidFill>
                  <a:srgbClr val="002060"/>
                </a:solidFill>
                <a:latin typeface="Arial" panose="020B0604020202020204" pitchFamily="34" charset="0"/>
                <a:cs typeface="Arial" panose="020B0604020202020204" pitchFamily="34" charset="0"/>
              </a:rPr>
              <a:t> </a:t>
            </a:r>
            <a:r>
              <a:rPr lang="en-US" i="1" dirty="0">
                <a:solidFill>
                  <a:srgbClr val="0070C0"/>
                </a:solidFill>
                <a:latin typeface="Arial" panose="020B0604020202020204" pitchFamily="34" charset="0"/>
                <a:cs typeface="Arial" panose="020B0604020202020204" pitchFamily="34" charset="0"/>
              </a:rPr>
              <a:t>decompensated cirrhosis</a:t>
            </a:r>
          </a:p>
          <a:p>
            <a:pPr>
              <a:lnSpc>
                <a:spcPct val="120000"/>
              </a:lnSpc>
            </a:pPr>
            <a:r>
              <a:rPr lang="en-US" dirty="0">
                <a:latin typeface="Arial" panose="020B0604020202020204" pitchFamily="34" charset="0"/>
                <a:cs typeface="Arial" panose="020B0604020202020204" pitchFamily="34" charset="0"/>
              </a:rPr>
              <a:t>Thus far, studies have shown that </a:t>
            </a:r>
            <a:r>
              <a:rPr lang="en-US" b="1" dirty="0">
                <a:solidFill>
                  <a:schemeClr val="accent5">
                    <a:lumMod val="50000"/>
                  </a:schemeClr>
                </a:solidFill>
                <a:latin typeface="Arial" panose="020B0604020202020204" pitchFamily="34" charset="0"/>
                <a:cs typeface="Arial" panose="020B0604020202020204" pitchFamily="34" charset="0"/>
              </a:rPr>
              <a:t>cardio-hepatic interactions are bidirectional</a:t>
            </a:r>
            <a:r>
              <a:rPr lang="en-US" dirty="0">
                <a:solidFill>
                  <a:schemeClr val="accent5">
                    <a:lumMod val="50000"/>
                  </a:schemeClr>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that their identification, assessment, and treatment are challenging.</a:t>
            </a:r>
          </a:p>
        </p:txBody>
      </p:sp>
    </p:spTree>
    <p:extLst>
      <p:ext uri="{BB962C8B-B14F-4D97-AF65-F5344CB8AC3E}">
        <p14:creationId xmlns:p14="http://schemas.microsoft.com/office/powerpoint/2010/main" val="8772870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A64834-AB7A-7999-A74C-6B64EC078AA0}"/>
              </a:ext>
            </a:extLst>
          </p:cNvPr>
          <p:cNvSpPr>
            <a:spLocks noGrp="1"/>
          </p:cNvSpPr>
          <p:nvPr>
            <p:ph idx="1"/>
          </p:nvPr>
        </p:nvSpPr>
        <p:spPr>
          <a:xfrm>
            <a:off x="771712" y="728990"/>
            <a:ext cx="10648576" cy="5671811"/>
          </a:xfrm>
        </p:spPr>
        <p:txBody>
          <a:bodyPr>
            <a:normAutofit lnSpcReduction="10000"/>
          </a:bodyPr>
          <a:lstStyle/>
          <a:p>
            <a:pPr marL="0" indent="0">
              <a:lnSpc>
                <a:spcPct val="150000"/>
              </a:lnSpc>
              <a:buNone/>
            </a:pPr>
            <a:r>
              <a:rPr lang="en-US" b="1" i="1" dirty="0">
                <a:solidFill>
                  <a:srgbClr val="7030A0"/>
                </a:solidFill>
                <a:latin typeface="Arial" panose="020B0604020202020204" pitchFamily="34" charset="0"/>
                <a:cs typeface="Arial" panose="020B0604020202020204" pitchFamily="34" charset="0"/>
              </a:rPr>
              <a:t>Cardiac syndromes in liver disease:</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 congestive hepatopathy (CH)</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Cardiogenic liver injury (CLI)</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Cirrhotic cardiomyopathy (CCM)</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Hepatopulmonary syndrome (HPS)</a:t>
            </a:r>
          </a:p>
          <a:p>
            <a:pPr marL="514350" indent="-514350">
              <a:lnSpc>
                <a:spcPct val="150000"/>
              </a:lnSpc>
              <a:buFont typeface="+mj-lt"/>
              <a:buAutoNum type="arabicPeriod"/>
            </a:pPr>
            <a:r>
              <a:rPr lang="en-US" dirty="0">
                <a:latin typeface="Arial" panose="020B0604020202020204" pitchFamily="34" charset="0"/>
                <a:cs typeface="Arial" panose="020B0604020202020204" pitchFamily="34" charset="0"/>
              </a:rPr>
              <a:t>Portopulmonary hypertension (PoPH)</a:t>
            </a:r>
          </a:p>
          <a:p>
            <a:pPr>
              <a:lnSpc>
                <a:spcPct val="150000"/>
              </a:lnSpc>
            </a:pPr>
            <a:r>
              <a:rPr lang="fa-IR" dirty="0">
                <a:latin typeface="Arial" panose="020B0604020202020204" pitchFamily="34" charset="0"/>
                <a:cs typeface="Arial" panose="020B0604020202020204" pitchFamily="34" charset="0"/>
              </a:rPr>
              <a:t>We also discuss the implications of atrial fibrillation (AF) and</a:t>
            </a:r>
            <a:r>
              <a:rPr lang="en-US" dirty="0">
                <a:latin typeface="Arial" panose="020B0604020202020204" pitchFamily="34" charset="0"/>
                <a:cs typeface="Arial" panose="020B0604020202020204" pitchFamily="34" charset="0"/>
              </a:rPr>
              <a:t> atherosclerosis in liver disease regarding anticoagulation and statins use.</a:t>
            </a:r>
          </a:p>
        </p:txBody>
      </p:sp>
    </p:spTree>
    <p:extLst>
      <p:ext uri="{BB962C8B-B14F-4D97-AF65-F5344CB8AC3E}">
        <p14:creationId xmlns:p14="http://schemas.microsoft.com/office/powerpoint/2010/main" val="284287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xmlns="" id="{B486F171-86DC-2CD6-7B0E-16D2C2261C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0609" y="100107"/>
            <a:ext cx="6681695" cy="6657786"/>
          </a:xfrm>
          <a:prstGeom prst="rect">
            <a:avLst/>
          </a:prstGeom>
        </p:spPr>
      </p:pic>
    </p:spTree>
    <p:extLst>
      <p:ext uri="{BB962C8B-B14F-4D97-AF65-F5344CB8AC3E}">
        <p14:creationId xmlns:p14="http://schemas.microsoft.com/office/powerpoint/2010/main" val="5599678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0.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8.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TotalTime>
  <Words>3598</Words>
  <Application>Microsoft Office PowerPoint</Application>
  <PresentationFormat>Custom</PresentationFormat>
  <Paragraphs>266</Paragraphs>
  <Slides>59</Slides>
  <Notes>0</Notes>
  <HiddenSlides>0</HiddenSlides>
  <MMClips>0</MMClips>
  <ScaleCrop>false</ScaleCrop>
  <HeadingPairs>
    <vt:vector size="4" baseType="variant">
      <vt:variant>
        <vt:lpstr>Theme</vt:lpstr>
      </vt:variant>
      <vt:variant>
        <vt:i4>11</vt:i4>
      </vt:variant>
      <vt:variant>
        <vt:lpstr>Slide Titles</vt:lpstr>
      </vt:variant>
      <vt:variant>
        <vt:i4>59</vt:i4>
      </vt:variant>
    </vt:vector>
  </HeadingPairs>
  <TitlesOfParts>
    <vt:vector size="70" baseType="lpstr">
      <vt:lpstr>Equity</vt:lpstr>
      <vt:lpstr>Adjacency</vt:lpstr>
      <vt:lpstr>1_Office Theme</vt:lpstr>
      <vt:lpstr>Concourse</vt:lpstr>
      <vt:lpstr>Solstice</vt:lpstr>
      <vt:lpstr>Oriel</vt:lpstr>
      <vt:lpstr>Composite</vt:lpstr>
      <vt:lpstr>1_Concourse</vt:lpstr>
      <vt:lpstr>2_Concourse</vt:lpstr>
      <vt:lpstr>3_Concourse</vt:lpstr>
      <vt:lpstr>Slipstream</vt:lpstr>
      <vt:lpstr>PowerPoint Presentation</vt:lpstr>
      <vt:lpstr>Cardiac Syndromes in Liver Disease</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congestive hepatopathy (CH)</vt:lpstr>
      <vt:lpstr>PowerPoint Presentation</vt:lpstr>
      <vt:lpstr>PowerPoint Presentation</vt:lpstr>
      <vt:lpstr>PowerPoint Presentation</vt:lpstr>
      <vt:lpstr>Clinical manifestations and diagnosis</vt:lpstr>
      <vt:lpstr>PowerPoint Presentation</vt:lpstr>
      <vt:lpstr>PowerPoint Presentation</vt:lpstr>
      <vt:lpstr>Management and prognosis</vt:lpstr>
      <vt:lpstr>PowerPoint Presentation</vt:lpstr>
      <vt:lpstr>PowerPoint Presentation</vt:lpstr>
      <vt:lpstr>PowerPoint Presentation</vt:lpstr>
      <vt:lpstr>Cardiogenic liver injury (CLI)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Cirrhotic cardiomyopathy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HPS (hepatopulmonary syndrome(</vt:lpstr>
      <vt:lpstr>PowerPoint Presentation</vt:lpstr>
      <vt:lpstr>PowerPoint Presentation</vt:lpstr>
      <vt:lpstr>PowerPoint Presentation</vt:lpstr>
      <vt:lpstr>PowerPoint Presentation</vt:lpstr>
      <vt:lpstr>PowerPoint Presentation</vt:lpstr>
      <vt:lpstr>PowerPoint Presentation</vt:lpstr>
      <vt:lpstr>portopulmonary hypertension(PoPH)</vt:lpstr>
      <vt:lpstr>PowerPoint Presentation</vt:lpstr>
      <vt:lpstr>PowerPoint Presentation</vt:lpstr>
      <vt:lpstr>PowerPoint Presentation</vt:lpstr>
      <vt:lpstr>PowerPoint Presentation</vt:lpstr>
      <vt:lpstr>PowerPoint Presentation</vt:lpstr>
      <vt:lpstr>AF and Liver Disease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Syndromes in Liver Disease</dc:title>
  <dc:creator>Reza Zaki</dc:creator>
  <cp:lastModifiedBy>app7</cp:lastModifiedBy>
  <cp:revision>67</cp:revision>
  <dcterms:created xsi:type="dcterms:W3CDTF">2025-01-05T16:09:07Z</dcterms:created>
  <dcterms:modified xsi:type="dcterms:W3CDTF">2025-01-12T16:07:41Z</dcterms:modified>
</cp:coreProperties>
</file>